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9" r:id="rId3"/>
    <p:sldId id="285" r:id="rId4"/>
    <p:sldId id="275" r:id="rId5"/>
    <p:sldId id="326" r:id="rId6"/>
    <p:sldId id="276" r:id="rId7"/>
    <p:sldId id="290" r:id="rId8"/>
    <p:sldId id="291" r:id="rId9"/>
    <p:sldId id="314" r:id="rId10"/>
    <p:sldId id="282" r:id="rId11"/>
    <p:sldId id="323" r:id="rId12"/>
    <p:sldId id="327" r:id="rId13"/>
    <p:sldId id="315" r:id="rId14"/>
    <p:sldId id="269" r:id="rId15"/>
  </p:sldIdLst>
  <p:sldSz cx="12192000" cy="6858000"/>
  <p:notesSz cx="6858000" cy="9144000"/>
  <p:custShowLst>
    <p:custShow name="스웨덴" id="0">
      <p:sldLst/>
    </p:custShow>
    <p:custShow name="GYA" id="1">
      <p:sldLst/>
    </p:custShow>
    <p:custShow name="미국" id="2">
      <p:sldLst/>
    </p:custShow>
    <p:custShow name="일본" id="3">
      <p:sldLst/>
    </p:custShow>
    <p:custShow name="이스라엘" id="4">
      <p:sldLst/>
    </p:custShow>
    <p:custShow name="YST 2017" id="5">
      <p:sldLst/>
    </p:custShow>
    <p:custShow name="정책관련" id="6">
      <p:sldLst/>
    </p:custShow>
  </p:custShow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4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70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69B8"/>
    <a:srgbClr val="8CC63E"/>
    <a:srgbClr val="79F04A"/>
    <a:srgbClr val="11084C"/>
    <a:srgbClr val="E8E8EC"/>
    <a:srgbClr val="F1F1F3"/>
    <a:srgbClr val="9699A4"/>
    <a:srgbClr val="4D556F"/>
    <a:srgbClr val="575B65"/>
    <a:srgbClr val="0C95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4519" autoAdjust="0"/>
  </p:normalViewPr>
  <p:slideViewPr>
    <p:cSldViewPr>
      <p:cViewPr varScale="1">
        <p:scale>
          <a:sx n="70" d="100"/>
          <a:sy n="70" d="100"/>
        </p:scale>
        <p:origin x="810" y="72"/>
      </p:cViewPr>
      <p:guideLst>
        <p:guide orient="horz" pos="845"/>
        <p:guide pos="3840"/>
        <p:guide pos="4702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78" d="100"/>
          <a:sy n="78" d="100"/>
        </p:scale>
        <p:origin x="3108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1276" y="246514"/>
            <a:ext cx="6215448" cy="349619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321276" y="3851920"/>
            <a:ext cx="6215448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/>
              <a:t>마스터 텍스트 스타일 편집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  <p:extLst>
      <p:ext uri="{BB962C8B-B14F-4D97-AF65-F5344CB8AC3E}">
        <p14:creationId xmlns:p14="http://schemas.microsoft.com/office/powerpoint/2010/main" val="1824222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에스코어 드림 7 ExtraBold" panose="020B0803030302020204" pitchFamily="34" charset="-127"/>
        <a:ea typeface="에스코어 드림 7 ExtraBold" panose="020B0803030302020204" pitchFamily="34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에스코어 드림 7 ExtraBold" panose="020B0803030302020204" pitchFamily="34" charset="-127"/>
        <a:ea typeface="에스코어 드림 7 ExtraBold" panose="020B0803030302020204" pitchFamily="34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에스코어 드림 7 ExtraBold" panose="020B0803030302020204" pitchFamily="34" charset="-127"/>
        <a:ea typeface="에스코어 드림 7 ExtraBold" panose="020B0803030302020204" pitchFamily="34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에스코어 드림 7 ExtraBold" panose="020B0803030302020204" pitchFamily="34" charset="-127"/>
        <a:ea typeface="에스코어 드림 7 ExtraBold" panose="020B0803030302020204" pitchFamily="34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에스코어 드림 7 ExtraBold" panose="020B0803030302020204" pitchFamily="34" charset="-127"/>
        <a:ea typeface="에스코어 드림 7 ExtraBold" panose="020B0803030302020204" pitchFamily="34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CC72B0CD-7EA5-7F67-847E-B599FF038D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113722D3-ADF4-6E77-C0D8-8A7D73C337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6105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2456844E-8884-192E-64B2-83826918D48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B261FAC6-BD17-5857-B9D0-8057FBA371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24697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5C57E16F-03A2-5498-F7EA-D27B7F23B9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B63F64A5-E756-7542-0C25-FC331E468ED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5774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3A9FAF11-9966-1CF7-A581-411006191A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96CEED75-5E3D-37FE-778A-7D54D4B70F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645627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252D68DC-B744-DCDE-546E-1CFA7EDFC0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322093F8-4424-18C7-4C39-931C885CAA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0942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CB03AEED-0FAF-4C7A-2C73-BED2212D6D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FD17EA1F-3912-3CAC-E335-E8B1E0AB9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7589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D98382A8-E9D6-3DFD-0C4A-C5ACD5F8F4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5D5C7DEC-BDBC-1B54-DC11-1A5E9C9AF1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734254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14C75810-C101-0E00-048A-439F3D75A5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7AA1F177-D3C7-C871-3BC3-9A255C969B7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5126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8A7A88DF-51CC-6BFE-659F-B56A9A5A8D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2D1E5B3D-EE2B-F4F2-7247-C1494C09EC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5610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A09E84E4-35C9-A7E3-6136-5FB96176F34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AB8C9E46-DCBB-E1A4-D9FF-7D31FAE26B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07930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47663" y="276225"/>
            <a:ext cx="6162675" cy="3467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31484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차세대 리포트</a:t>
            </a:r>
            <a:r>
              <a:rPr lang="en-US" altLang="ko-KR" dirty="0"/>
              <a:t>: </a:t>
            </a:r>
            <a:r>
              <a:rPr lang="ko-KR" altLang="en-US" dirty="0"/>
              <a:t>우주 개척은 꼭 필요한가</a:t>
            </a:r>
            <a:r>
              <a:rPr lang="en-US" altLang="ko-KR" dirty="0"/>
              <a:t>, </a:t>
            </a:r>
            <a:r>
              <a:rPr lang="ko-KR" altLang="en-US" dirty="0"/>
              <a:t>유전체편집작물은 식량안보의 대안이 될 수 있을까</a:t>
            </a:r>
            <a:r>
              <a:rPr lang="en-US" altLang="ko-KR" dirty="0"/>
              <a:t>, </a:t>
            </a:r>
            <a:r>
              <a:rPr lang="ko-KR" altLang="en-US" dirty="0"/>
              <a:t>백신의 득과 실</a:t>
            </a:r>
            <a:r>
              <a:rPr lang="en-US" altLang="ko-KR" dirty="0"/>
              <a:t>/</a:t>
            </a:r>
            <a:r>
              <a:rPr lang="ko-KR" altLang="en-US" dirty="0"/>
              <a:t>백신의 안정성</a:t>
            </a:r>
            <a:r>
              <a:rPr lang="en-US" altLang="ko-KR" dirty="0"/>
              <a:t>, </a:t>
            </a:r>
            <a:r>
              <a:rPr lang="ko-KR" altLang="en-US" dirty="0"/>
              <a:t>책임성 있는 </a:t>
            </a:r>
            <a:r>
              <a:rPr lang="en-US" altLang="ko-KR" dirty="0"/>
              <a:t>AI</a:t>
            </a:r>
            <a:r>
              <a:rPr lang="ko-KR" altLang="en-US" dirty="0"/>
              <a:t>와 </a:t>
            </a:r>
            <a:r>
              <a:rPr lang="en-US" altLang="ko-KR" dirty="0"/>
              <a:t>AI </a:t>
            </a:r>
            <a:r>
              <a:rPr lang="ko-KR" altLang="en-US" dirty="0"/>
              <a:t>교육</a:t>
            </a:r>
          </a:p>
        </p:txBody>
      </p:sp>
      <p:sp>
        <p:nvSpPr>
          <p:cNvPr id="6" name="슬라이드 이미지 개체 틀 5">
            <a:extLst>
              <a:ext uri="{FF2B5EF4-FFF2-40B4-BE49-F238E27FC236}">
                <a16:creationId xmlns:a16="http://schemas.microsoft.com/office/drawing/2014/main" id="{2FBEBAE0-3858-C4C0-3CD2-523F885A95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</p:spTree>
    <p:extLst>
      <p:ext uri="{BB962C8B-B14F-4D97-AF65-F5344CB8AC3E}">
        <p14:creationId xmlns:p14="http://schemas.microsoft.com/office/powerpoint/2010/main" val="33313923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이미지 개체 틀 4">
            <a:extLst>
              <a:ext uri="{FF2B5EF4-FFF2-40B4-BE49-F238E27FC236}">
                <a16:creationId xmlns:a16="http://schemas.microsoft.com/office/drawing/2014/main" id="{0676079E-C956-6424-C3B7-5CBF0F9287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6" name="슬라이드 노트 개체 틀 5">
            <a:extLst>
              <a:ext uri="{FF2B5EF4-FFF2-40B4-BE49-F238E27FC236}">
                <a16:creationId xmlns:a16="http://schemas.microsoft.com/office/drawing/2014/main" id="{2C7D25B8-B8B1-BEE9-1530-8A7B132DA7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1143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0675" y="246063"/>
            <a:ext cx="6216650" cy="34972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5446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43ADEA35-01F0-76C0-5F00-7466A61C3C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제목 6">
            <a:extLst>
              <a:ext uri="{FF2B5EF4-FFF2-40B4-BE49-F238E27FC236}">
                <a16:creationId xmlns:a16="http://schemas.microsoft.com/office/drawing/2014/main" id="{81DA5EEC-28BB-549D-63E4-4EB91ADE5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3600913" cy="461665"/>
          </a:xfrm>
          <a:solidFill>
            <a:schemeClr val="bg1"/>
          </a:solidFill>
        </p:spPr>
        <p:txBody>
          <a:bodyPr wrap="none" lIns="0" tIns="0" rIns="72000" bIns="0">
            <a:spAutoFit/>
          </a:bodyPr>
          <a:lstStyle>
            <a:lvl1pPr algn="l">
              <a:defRPr lang="ko-KR" altLang="en-US" sz="3000" kern="1200" spc="-300" dirty="0">
                <a:solidFill>
                  <a:schemeClr val="tx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718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defRPr>
            </a:lvl1pPr>
          </a:lstStyle>
          <a:p>
            <a:fld id="{6C89E1EC-0D82-4231-862C-8D90DAE8D8DB}" type="datetimeFigureOut">
              <a:rPr lang="ko-KR" altLang="en-US" smtClean="0"/>
              <a:pPr/>
              <a:t>2022-12-12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defRPr>
            </a:lvl1pPr>
          </a:lstStyle>
          <a:p>
            <a:fld id="{D07418F2-5599-42C0-A000-29BE9C5B3B8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에스코어 드림 7 ExtraBold" panose="020B0803030302020204" pitchFamily="34" charset="-127"/>
          <a:ea typeface="에스코어 드림 7 ExtraBold" panose="020B0803030302020204" pitchFamily="34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12" Type="http://schemas.openxmlformats.org/officeDocument/2006/relationships/image" Target="../media/image13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2.png"/><Relationship Id="rId5" Type="http://schemas.openxmlformats.org/officeDocument/2006/relationships/image" Target="../media/image6.jpeg"/><Relationship Id="rId10" Type="http://schemas.openxmlformats.org/officeDocument/2006/relationships/image" Target="../media/image11.svg"/><Relationship Id="rId4" Type="http://schemas.openxmlformats.org/officeDocument/2006/relationships/image" Target="../media/image5.jpe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sv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4" Type="http://schemas.openxmlformats.org/officeDocument/2006/relationships/image" Target="../media/image28.png"/><Relationship Id="rId9" Type="http://schemas.openxmlformats.org/officeDocument/2006/relationships/image" Target="../media/image3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g"/><Relationship Id="rId7" Type="http://schemas.openxmlformats.org/officeDocument/2006/relationships/image" Target="../media/image38.png"/><Relationship Id="rId12" Type="http://schemas.openxmlformats.org/officeDocument/2006/relationships/image" Target="../media/image43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1.sv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svg"/><Relationship Id="rId18" Type="http://schemas.openxmlformats.org/officeDocument/2006/relationships/image" Target="../media/image68.svg"/><Relationship Id="rId3" Type="http://schemas.openxmlformats.org/officeDocument/2006/relationships/image" Target="../media/image53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17" Type="http://schemas.openxmlformats.org/officeDocument/2006/relationships/image" Target="../media/image67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66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svg"/><Relationship Id="rId11" Type="http://schemas.openxmlformats.org/officeDocument/2006/relationships/image" Target="../media/image61.sv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4.svg"/><Relationship Id="rId9" Type="http://schemas.openxmlformats.org/officeDocument/2006/relationships/image" Target="../media/image59.svg"/><Relationship Id="rId14" Type="http://schemas.openxmlformats.org/officeDocument/2006/relationships/image" Target="../media/image64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34.jpg"/><Relationship Id="rId7" Type="http://schemas.openxmlformats.org/officeDocument/2006/relationships/image" Target="../media/image72.svg"/><Relationship Id="rId12" Type="http://schemas.openxmlformats.org/officeDocument/2006/relationships/image" Target="../media/image7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76.png"/><Relationship Id="rId5" Type="http://schemas.openxmlformats.org/officeDocument/2006/relationships/image" Target="../media/image70.svg"/><Relationship Id="rId10" Type="http://schemas.openxmlformats.org/officeDocument/2006/relationships/image" Target="../media/image75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13" Type="http://schemas.openxmlformats.org/officeDocument/2006/relationships/image" Target="../media/image88.png"/><Relationship Id="rId18" Type="http://schemas.openxmlformats.org/officeDocument/2006/relationships/image" Target="../media/image93.svg"/><Relationship Id="rId3" Type="http://schemas.openxmlformats.org/officeDocument/2006/relationships/image" Target="../media/image78.png"/><Relationship Id="rId21" Type="http://schemas.openxmlformats.org/officeDocument/2006/relationships/image" Target="../media/image96.png"/><Relationship Id="rId7" Type="http://schemas.openxmlformats.org/officeDocument/2006/relationships/image" Target="../media/image82.png"/><Relationship Id="rId12" Type="http://schemas.openxmlformats.org/officeDocument/2006/relationships/image" Target="../media/image87.svg"/><Relationship Id="rId17" Type="http://schemas.openxmlformats.org/officeDocument/2006/relationships/image" Target="../media/image92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91.svg"/><Relationship Id="rId20" Type="http://schemas.openxmlformats.org/officeDocument/2006/relationships/image" Target="../media/image95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24" Type="http://schemas.openxmlformats.org/officeDocument/2006/relationships/image" Target="../media/image99.svg"/><Relationship Id="rId5" Type="http://schemas.openxmlformats.org/officeDocument/2006/relationships/image" Target="../media/image80.png"/><Relationship Id="rId15" Type="http://schemas.openxmlformats.org/officeDocument/2006/relationships/image" Target="../media/image90.png"/><Relationship Id="rId23" Type="http://schemas.openxmlformats.org/officeDocument/2006/relationships/image" Target="../media/image98.png"/><Relationship Id="rId10" Type="http://schemas.openxmlformats.org/officeDocument/2006/relationships/image" Target="../media/image85.svg"/><Relationship Id="rId19" Type="http://schemas.openxmlformats.org/officeDocument/2006/relationships/image" Target="../media/image94.png"/><Relationship Id="rId4" Type="http://schemas.openxmlformats.org/officeDocument/2006/relationships/image" Target="../media/image79.jpg"/><Relationship Id="rId9" Type="http://schemas.openxmlformats.org/officeDocument/2006/relationships/image" Target="../media/image84.png"/><Relationship Id="rId14" Type="http://schemas.openxmlformats.org/officeDocument/2006/relationships/image" Target="../media/image89.svg"/><Relationship Id="rId22" Type="http://schemas.openxmlformats.org/officeDocument/2006/relationships/image" Target="../media/image97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0E95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그림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2575923"/>
            <a:ext cx="4198524" cy="190033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524410" y="5630308"/>
            <a:ext cx="921656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ko-KR" sz="3200" b="1" dirty="0">
                <a:solidFill>
                  <a:srgbClr val="8CC63E"/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Y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oung </a:t>
            </a:r>
            <a:r>
              <a:rPr lang="en-US" altLang="ko-KR" sz="3200" b="1" dirty="0">
                <a:solidFill>
                  <a:srgbClr val="8CC63E"/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K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orean </a:t>
            </a:r>
            <a:r>
              <a:rPr lang="en-US" altLang="ko-KR" sz="3200" b="1" dirty="0">
                <a:solidFill>
                  <a:srgbClr val="8CC63E"/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A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cademy of </a:t>
            </a:r>
            <a:r>
              <a:rPr lang="en-US" altLang="ko-KR" sz="3200" b="1" dirty="0">
                <a:solidFill>
                  <a:srgbClr val="8CC63E"/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S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cience and </a:t>
            </a:r>
            <a:r>
              <a:rPr lang="en-US" altLang="ko-KR" sz="3200" b="1" dirty="0">
                <a:solidFill>
                  <a:srgbClr val="8CC63E"/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T</a:t>
            </a:r>
            <a:r>
              <a:rPr lang="en-US" altLang="ko-KR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에스코어 드림 5 Medium" panose="020B0503030302020204" pitchFamily="34" charset="-127"/>
                <a:ea typeface="KoPub돋움체 Bold" pitchFamily="18" charset="-127"/>
              </a:rPr>
              <a:t>echnology</a:t>
            </a:r>
            <a:endParaRPr lang="ko-KR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에스코어 드림 5 Medium" panose="020B0503030302020204" pitchFamily="34" charset="-127"/>
              <a:ea typeface="KoPub돋움체 Bold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524000" y="200024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>
                <a:gradFill flip="none" rotWithShape="1">
                  <a:gsLst>
                    <a:gs pos="56000">
                      <a:schemeClr val="bg1">
                        <a:alpha val="77000"/>
                      </a:schemeClr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700000" scaled="1"/>
                  <a:tileRect/>
                </a:gra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한국차세대과학기술한림원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D828BA6-496C-4CA1-322A-5E5894D29D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8CC63E"/>
          </a:solidFill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제목 35">
            <a:extLst>
              <a:ext uri="{FF2B5EF4-FFF2-40B4-BE49-F238E27FC236}">
                <a16:creationId xmlns:a16="http://schemas.microsoft.com/office/drawing/2014/main" id="{ACF9DC04-5DDE-CA31-C866-4AB070D04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808482" cy="461665"/>
          </a:xfrm>
        </p:spPr>
        <p:txBody>
          <a:bodyPr/>
          <a:lstStyle/>
          <a:p>
            <a:r>
              <a:rPr lang="ko-KR" altLang="en-US" dirty="0"/>
              <a:t>연 혁</a:t>
            </a:r>
          </a:p>
        </p:txBody>
      </p: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60822C2D-5403-0717-F6D2-579D58660855}"/>
              </a:ext>
            </a:extLst>
          </p:cNvPr>
          <p:cNvGrpSpPr/>
          <p:nvPr/>
        </p:nvGrpSpPr>
        <p:grpSpPr>
          <a:xfrm>
            <a:off x="816077" y="1470396"/>
            <a:ext cx="10559846" cy="2991678"/>
            <a:chOff x="816077" y="1470396"/>
            <a:chExt cx="10559846" cy="2991678"/>
          </a:xfrm>
        </p:grpSpPr>
        <p:pic>
          <p:nvPicPr>
            <p:cNvPr id="38" name="그림 37">
              <a:extLst>
                <a:ext uri="{FF2B5EF4-FFF2-40B4-BE49-F238E27FC236}">
                  <a16:creationId xmlns:a16="http://schemas.microsoft.com/office/drawing/2014/main" id="{6EEB7003-5FE3-5F5A-8C5E-9046AE64D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6077" y="2192478"/>
              <a:ext cx="10559846" cy="2269596"/>
            </a:xfrm>
            <a:prstGeom prst="rect">
              <a:avLst/>
            </a:prstGeom>
          </p:spPr>
        </p:pic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98" r="9232"/>
            <a:stretch/>
          </p:blipFill>
          <p:spPr>
            <a:xfrm>
              <a:off x="1197546" y="2590800"/>
              <a:ext cx="1472952" cy="1472952"/>
            </a:xfrm>
            <a:prstGeom prst="ellipse">
              <a:avLst/>
            </a:prstGeom>
          </p:spPr>
        </p:pic>
        <p:pic>
          <p:nvPicPr>
            <p:cNvPr id="11" name="그림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09" r="15909"/>
            <a:stretch/>
          </p:blipFill>
          <p:spPr>
            <a:xfrm>
              <a:off x="3967965" y="2590800"/>
              <a:ext cx="1472952" cy="1472952"/>
            </a:xfrm>
            <a:prstGeom prst="ellipse">
              <a:avLst/>
            </a:prstGeom>
          </p:spPr>
        </p:pic>
        <p:pic>
          <p:nvPicPr>
            <p:cNvPr id="13" name="그림 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76" r="20576"/>
            <a:stretch/>
          </p:blipFill>
          <p:spPr>
            <a:xfrm>
              <a:off x="6738384" y="2590800"/>
              <a:ext cx="1472952" cy="1472952"/>
            </a:xfrm>
            <a:prstGeom prst="ellipse">
              <a:avLst/>
            </a:prstGeom>
          </p:spPr>
        </p:pic>
        <p:pic>
          <p:nvPicPr>
            <p:cNvPr id="12" name="그림 1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26" r="15326"/>
            <a:stretch/>
          </p:blipFill>
          <p:spPr>
            <a:xfrm>
              <a:off x="9508802" y="2590800"/>
              <a:ext cx="1472952" cy="1472952"/>
            </a:xfrm>
            <a:prstGeom prst="ellipse">
              <a:avLst/>
            </a:prstGeom>
          </p:spPr>
        </p:pic>
        <p:grpSp>
          <p:nvGrpSpPr>
            <p:cNvPr id="60" name="그룹 59">
              <a:extLst>
                <a:ext uri="{FF2B5EF4-FFF2-40B4-BE49-F238E27FC236}">
                  <a16:creationId xmlns:a16="http://schemas.microsoft.com/office/drawing/2014/main" id="{C2A26316-2C0A-55C0-76FF-69EC117EF1F0}"/>
                </a:ext>
              </a:extLst>
            </p:cNvPr>
            <p:cNvGrpSpPr/>
            <p:nvPr/>
          </p:nvGrpSpPr>
          <p:grpSpPr>
            <a:xfrm>
              <a:off x="1345877" y="1470396"/>
              <a:ext cx="1176291" cy="1147425"/>
              <a:chOff x="1345877" y="1470396"/>
              <a:chExt cx="1176291" cy="1147425"/>
            </a:xfrm>
          </p:grpSpPr>
          <p:pic>
            <p:nvPicPr>
              <p:cNvPr id="59" name="그림 58">
                <a:extLst>
                  <a:ext uri="{FF2B5EF4-FFF2-40B4-BE49-F238E27FC236}">
                    <a16:creationId xmlns:a16="http://schemas.microsoft.com/office/drawing/2014/main" id="{1ECF9567-E275-9189-D99F-140A345432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5877" y="1470396"/>
                <a:ext cx="1176291" cy="1147425"/>
              </a:xfrm>
              <a:prstGeom prst="rect">
                <a:avLst/>
              </a:prstGeom>
            </p:spPr>
          </p:pic>
          <p:sp>
            <p:nvSpPr>
              <p:cNvPr id="23" name="TextBox 22"/>
              <p:cNvSpPr txBox="1"/>
              <p:nvPr/>
            </p:nvSpPr>
            <p:spPr>
              <a:xfrm>
                <a:off x="1558118" y="1928470"/>
                <a:ext cx="751809" cy="26161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en-US" altLang="ko-KR" sz="17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2016.10</a:t>
                </a:r>
                <a:endParaRPr lang="ko-KR" altLang="en-US" sz="17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endParaRPr>
              </a:p>
            </p:txBody>
          </p:sp>
        </p:grpSp>
        <p:grpSp>
          <p:nvGrpSpPr>
            <p:cNvPr id="61" name="그룹 60">
              <a:extLst>
                <a:ext uri="{FF2B5EF4-FFF2-40B4-BE49-F238E27FC236}">
                  <a16:creationId xmlns:a16="http://schemas.microsoft.com/office/drawing/2014/main" id="{61FC894D-5188-03C4-2106-369F60D0137B}"/>
                </a:ext>
              </a:extLst>
            </p:cNvPr>
            <p:cNvGrpSpPr/>
            <p:nvPr/>
          </p:nvGrpSpPr>
          <p:grpSpPr>
            <a:xfrm>
              <a:off x="4116296" y="1470396"/>
              <a:ext cx="1176291" cy="1147425"/>
              <a:chOff x="1345877" y="1470396"/>
              <a:chExt cx="1176291" cy="1147425"/>
            </a:xfrm>
          </p:grpSpPr>
          <p:pic>
            <p:nvPicPr>
              <p:cNvPr id="62" name="그림 61">
                <a:extLst>
                  <a:ext uri="{FF2B5EF4-FFF2-40B4-BE49-F238E27FC236}">
                    <a16:creationId xmlns:a16="http://schemas.microsoft.com/office/drawing/2014/main" id="{52D97C63-7202-0BF1-AF5F-F58B0D683F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5877" y="1470396"/>
                <a:ext cx="1176291" cy="1147425"/>
              </a:xfrm>
              <a:prstGeom prst="rect">
                <a:avLst/>
              </a:prstGeom>
            </p:spPr>
          </p:pic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CD4F884C-4FF5-166A-A0C7-4ED1B5BA7638}"/>
                  </a:ext>
                </a:extLst>
              </p:cNvPr>
              <p:cNvSpPr txBox="1"/>
              <p:nvPr/>
            </p:nvSpPr>
            <p:spPr>
              <a:xfrm>
                <a:off x="1558118" y="1928470"/>
                <a:ext cx="751809" cy="26161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en-US" altLang="ko-KR" sz="17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2017.01</a:t>
                </a:r>
              </a:p>
            </p:txBody>
          </p:sp>
        </p:grpSp>
        <p:grpSp>
          <p:nvGrpSpPr>
            <p:cNvPr id="64" name="그룹 63">
              <a:extLst>
                <a:ext uri="{FF2B5EF4-FFF2-40B4-BE49-F238E27FC236}">
                  <a16:creationId xmlns:a16="http://schemas.microsoft.com/office/drawing/2014/main" id="{34BDF502-6CBD-A2B1-E4D0-D2237DE75DF7}"/>
                </a:ext>
              </a:extLst>
            </p:cNvPr>
            <p:cNvGrpSpPr/>
            <p:nvPr/>
          </p:nvGrpSpPr>
          <p:grpSpPr>
            <a:xfrm>
              <a:off x="6886715" y="1470396"/>
              <a:ext cx="1176291" cy="1147425"/>
              <a:chOff x="1345877" y="1470396"/>
              <a:chExt cx="1176291" cy="1147425"/>
            </a:xfrm>
          </p:grpSpPr>
          <p:pic>
            <p:nvPicPr>
              <p:cNvPr id="65" name="그림 64">
                <a:extLst>
                  <a:ext uri="{FF2B5EF4-FFF2-40B4-BE49-F238E27FC236}">
                    <a16:creationId xmlns:a16="http://schemas.microsoft.com/office/drawing/2014/main" id="{F1FEE54D-8417-7CC9-34F6-B7B7BBC606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5877" y="1470396"/>
                <a:ext cx="1176291" cy="1147425"/>
              </a:xfrm>
              <a:prstGeom prst="rect">
                <a:avLst/>
              </a:prstGeom>
            </p:spPr>
          </p:pic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679A1ADF-153C-A1A0-39B1-5D8D93BB1847}"/>
                  </a:ext>
                </a:extLst>
              </p:cNvPr>
              <p:cNvSpPr txBox="1"/>
              <p:nvPr/>
            </p:nvSpPr>
            <p:spPr>
              <a:xfrm>
                <a:off x="1558118" y="1928470"/>
                <a:ext cx="751809" cy="26161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en-US" altLang="ko-KR" sz="17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2017.02</a:t>
                </a:r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id="{6DCC24D0-BE18-670F-DF42-0C8822344EB3}"/>
                </a:ext>
              </a:extLst>
            </p:cNvPr>
            <p:cNvGrpSpPr/>
            <p:nvPr/>
          </p:nvGrpSpPr>
          <p:grpSpPr>
            <a:xfrm>
              <a:off x="9657133" y="1470396"/>
              <a:ext cx="1176291" cy="1147425"/>
              <a:chOff x="1345877" y="1470396"/>
              <a:chExt cx="1176291" cy="1147425"/>
            </a:xfrm>
          </p:grpSpPr>
          <p:pic>
            <p:nvPicPr>
              <p:cNvPr id="68" name="그림 67">
                <a:extLst>
                  <a:ext uri="{FF2B5EF4-FFF2-40B4-BE49-F238E27FC236}">
                    <a16:creationId xmlns:a16="http://schemas.microsoft.com/office/drawing/2014/main" id="{8CD56A89-DD69-37B5-7AB7-1DFA678CA3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45877" y="1470396"/>
                <a:ext cx="1176291" cy="1147425"/>
              </a:xfrm>
              <a:prstGeom prst="rect">
                <a:avLst/>
              </a:prstGeom>
            </p:spPr>
          </p:pic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425FDC89-67A8-F252-E1AC-F5EC0BEA57C3}"/>
                  </a:ext>
                </a:extLst>
              </p:cNvPr>
              <p:cNvSpPr txBox="1"/>
              <p:nvPr/>
            </p:nvSpPr>
            <p:spPr>
              <a:xfrm>
                <a:off x="1453923" y="1928470"/>
                <a:ext cx="960199" cy="26161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en-US" altLang="ko-KR" sz="17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2017~</a:t>
                </a:r>
                <a:r>
                  <a:rPr lang="ko-KR" altLang="en-US" sz="17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현재</a:t>
                </a:r>
              </a:p>
            </p:txBody>
          </p:sp>
        </p:grp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E7B8C002-6530-21E3-C2D0-4DE0CC82C45D}"/>
              </a:ext>
            </a:extLst>
          </p:cNvPr>
          <p:cNvGrpSpPr/>
          <p:nvPr/>
        </p:nvGrpSpPr>
        <p:grpSpPr>
          <a:xfrm>
            <a:off x="1238988" y="4296060"/>
            <a:ext cx="1405834" cy="1548028"/>
            <a:chOff x="1238988" y="4296060"/>
            <a:chExt cx="1405834" cy="1548028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BBB1955F-BFF8-95FA-0CCC-D483529DAC9E}"/>
                </a:ext>
              </a:extLst>
            </p:cNvPr>
            <p:cNvSpPr txBox="1"/>
            <p:nvPr/>
          </p:nvSpPr>
          <p:spPr>
            <a:xfrm>
              <a:off x="1238988" y="5582478"/>
              <a:ext cx="1405834" cy="26161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 algn="ctr">
                <a:spcBef>
                  <a:spcPts val="600"/>
                </a:spcBef>
              </a:pPr>
              <a:r>
                <a:rPr lang="ko-KR" altLang="en-US" sz="17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정관 및 규정 수립</a:t>
              </a:r>
              <a:endParaRPr lang="en-US" altLang="ko-KR" sz="17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cxnSp>
          <p:nvCxnSpPr>
            <p:cNvPr id="46" name="직선 연결선 45">
              <a:extLst>
                <a:ext uri="{FF2B5EF4-FFF2-40B4-BE49-F238E27FC236}">
                  <a16:creationId xmlns:a16="http://schemas.microsoft.com/office/drawing/2014/main" id="{5CB33A66-8A41-9DC8-5666-FDD97CB36B7E}"/>
                </a:ext>
              </a:extLst>
            </p:cNvPr>
            <p:cNvCxnSpPr>
              <a:cxnSpLocks/>
            </p:cNvCxnSpPr>
            <p:nvPr/>
          </p:nvCxnSpPr>
          <p:spPr>
            <a:xfrm>
              <a:off x="1934022" y="4296060"/>
              <a:ext cx="0" cy="983901"/>
            </a:xfrm>
            <a:prstGeom prst="line">
              <a:avLst/>
            </a:prstGeom>
            <a:ln w="3175">
              <a:solidFill>
                <a:schemeClr val="tx1"/>
              </a:solidFill>
              <a:head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타원 50">
              <a:extLst>
                <a:ext uri="{FF2B5EF4-FFF2-40B4-BE49-F238E27FC236}">
                  <a16:creationId xmlns:a16="http://schemas.microsoft.com/office/drawing/2014/main" id="{F43804A7-3BF4-81B9-7084-3DD880DA6E11}"/>
                </a:ext>
              </a:extLst>
            </p:cNvPr>
            <p:cNvSpPr/>
            <p:nvPr/>
          </p:nvSpPr>
          <p:spPr>
            <a:xfrm>
              <a:off x="1641512" y="4873399"/>
              <a:ext cx="585020" cy="5850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71" name="그래픽 70">
              <a:extLst>
                <a:ext uri="{FF2B5EF4-FFF2-40B4-BE49-F238E27FC236}">
                  <a16:creationId xmlns:a16="http://schemas.microsoft.com/office/drawing/2014/main" id="{D92DCCC2-7A57-0EB4-9D07-1180922772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1770069" y="5039529"/>
              <a:ext cx="327906" cy="252760"/>
            </a:xfrm>
            <a:prstGeom prst="rect">
              <a:avLst/>
            </a:prstGeom>
          </p:spPr>
        </p:pic>
      </p:grpSp>
      <p:grpSp>
        <p:nvGrpSpPr>
          <p:cNvPr id="77" name="그룹 76">
            <a:extLst>
              <a:ext uri="{FF2B5EF4-FFF2-40B4-BE49-F238E27FC236}">
                <a16:creationId xmlns:a16="http://schemas.microsoft.com/office/drawing/2014/main" id="{5A131F6F-9259-2432-ED4B-563A729E2BDD}"/>
              </a:ext>
            </a:extLst>
          </p:cNvPr>
          <p:cNvGrpSpPr/>
          <p:nvPr/>
        </p:nvGrpSpPr>
        <p:grpSpPr>
          <a:xfrm>
            <a:off x="4040325" y="4296060"/>
            <a:ext cx="1328890" cy="1809638"/>
            <a:chOff x="4040325" y="4296060"/>
            <a:chExt cx="1328890" cy="1809638"/>
          </a:xfrm>
        </p:grpSpPr>
        <p:sp>
          <p:nvSpPr>
            <p:cNvPr id="29" name="TextBox 28"/>
            <p:cNvSpPr txBox="1"/>
            <p:nvPr/>
          </p:nvSpPr>
          <p:spPr>
            <a:xfrm>
              <a:off x="4040325" y="5582478"/>
              <a:ext cx="1328890" cy="52322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>
              <a:defPPr>
                <a:defRPr lang="ko-KR"/>
              </a:defPPr>
              <a:lvl1pPr algn="ctr">
                <a:spcBef>
                  <a:spcPts val="600"/>
                </a:spcBef>
                <a:defRPr sz="1600" spc="-2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defRPr>
              </a:lvl1pPr>
            </a:lstStyle>
            <a:p>
              <a:r>
                <a:rPr lang="ko-KR" altLang="en-US" sz="1700" dirty="0"/>
                <a:t>제</a:t>
              </a:r>
              <a:r>
                <a:rPr lang="en-US" altLang="ko-KR" sz="1700" dirty="0"/>
                <a:t>1</a:t>
              </a:r>
              <a:r>
                <a:rPr lang="ko-KR" altLang="en-US" sz="1700" dirty="0"/>
                <a:t>대 </a:t>
              </a:r>
              <a:br>
                <a:rPr lang="en-US" altLang="ko-KR" sz="1700" dirty="0"/>
              </a:br>
              <a:r>
                <a:rPr lang="ko-KR" altLang="en-US" sz="1700" dirty="0"/>
                <a:t>운영위원회 구성</a:t>
              </a:r>
              <a:endParaRPr lang="en-US" altLang="ko-KR" sz="1700" dirty="0"/>
            </a:p>
          </p:txBody>
        </p:sp>
        <p:cxnSp>
          <p:nvCxnSpPr>
            <p:cNvPr id="47" name="직선 연결선 46">
              <a:extLst>
                <a:ext uri="{FF2B5EF4-FFF2-40B4-BE49-F238E27FC236}">
                  <a16:creationId xmlns:a16="http://schemas.microsoft.com/office/drawing/2014/main" id="{DEA41A9B-8CE1-E765-D32E-18D2FBDC4171}"/>
                </a:ext>
              </a:extLst>
            </p:cNvPr>
            <p:cNvCxnSpPr>
              <a:cxnSpLocks/>
            </p:cNvCxnSpPr>
            <p:nvPr/>
          </p:nvCxnSpPr>
          <p:spPr>
            <a:xfrm>
              <a:off x="4704441" y="4296060"/>
              <a:ext cx="0" cy="983901"/>
            </a:xfrm>
            <a:prstGeom prst="line">
              <a:avLst/>
            </a:prstGeom>
            <a:ln w="3175">
              <a:solidFill>
                <a:schemeClr val="tx1"/>
              </a:solidFill>
              <a:head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타원 51">
              <a:extLst>
                <a:ext uri="{FF2B5EF4-FFF2-40B4-BE49-F238E27FC236}">
                  <a16:creationId xmlns:a16="http://schemas.microsoft.com/office/drawing/2014/main" id="{334610C0-A2D0-80FC-FEF4-E3117938CDBA}"/>
                </a:ext>
              </a:extLst>
            </p:cNvPr>
            <p:cNvSpPr/>
            <p:nvPr/>
          </p:nvSpPr>
          <p:spPr>
            <a:xfrm>
              <a:off x="4411931" y="4873399"/>
              <a:ext cx="585020" cy="5850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72" name="그래픽 71">
              <a:extLst>
                <a:ext uri="{FF2B5EF4-FFF2-40B4-BE49-F238E27FC236}">
                  <a16:creationId xmlns:a16="http://schemas.microsoft.com/office/drawing/2014/main" id="{7099D213-1E65-D0A1-CD6E-F40F67ABF69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4506174" y="5061558"/>
              <a:ext cx="396534" cy="208702"/>
            </a:xfrm>
            <a:prstGeom prst="rect">
              <a:avLst/>
            </a:prstGeom>
          </p:spPr>
        </p:pic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id="{64EC2424-6F19-D4C9-29C8-5C725F795C8D}"/>
              </a:ext>
            </a:extLst>
          </p:cNvPr>
          <p:cNvGrpSpPr/>
          <p:nvPr/>
        </p:nvGrpSpPr>
        <p:grpSpPr>
          <a:xfrm>
            <a:off x="6361561" y="4296060"/>
            <a:ext cx="2212144" cy="1809638"/>
            <a:chOff x="6361561" y="4296060"/>
            <a:chExt cx="2212144" cy="1809638"/>
          </a:xfrm>
        </p:grpSpPr>
        <p:sp>
          <p:nvSpPr>
            <p:cNvPr id="31" name="TextBox 30"/>
            <p:cNvSpPr txBox="1"/>
            <p:nvPr/>
          </p:nvSpPr>
          <p:spPr>
            <a:xfrm>
              <a:off x="6361561" y="5582478"/>
              <a:ext cx="2212144" cy="52322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>
              <a:defPPr>
                <a:defRPr lang="ko-KR"/>
              </a:defPPr>
              <a:lvl1pPr algn="ctr">
                <a:spcBef>
                  <a:spcPts val="600"/>
                </a:spcBef>
                <a:defRPr sz="1600" spc="-2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defRPr>
              </a:lvl1pPr>
            </a:lstStyle>
            <a:p>
              <a:r>
                <a:rPr lang="ko-KR" altLang="en-US" sz="1700" dirty="0" err="1"/>
                <a:t>한국차세대과학기술한림원</a:t>
              </a:r>
              <a:br>
                <a:rPr lang="en-US" altLang="ko-KR" sz="1700" dirty="0"/>
              </a:br>
              <a:r>
                <a:rPr lang="ko-KR" altLang="en-US" sz="1700" dirty="0"/>
                <a:t>출범식</a:t>
              </a:r>
              <a:endParaRPr lang="en-US" altLang="ko-KR" sz="1700" dirty="0"/>
            </a:p>
          </p:txBody>
        </p:sp>
        <p:cxnSp>
          <p:nvCxnSpPr>
            <p:cNvPr id="48" name="직선 연결선 47">
              <a:extLst>
                <a:ext uri="{FF2B5EF4-FFF2-40B4-BE49-F238E27FC236}">
                  <a16:creationId xmlns:a16="http://schemas.microsoft.com/office/drawing/2014/main" id="{F20416B3-F221-F16F-88DD-429652167522}"/>
                </a:ext>
              </a:extLst>
            </p:cNvPr>
            <p:cNvCxnSpPr>
              <a:cxnSpLocks/>
            </p:cNvCxnSpPr>
            <p:nvPr/>
          </p:nvCxnSpPr>
          <p:spPr>
            <a:xfrm>
              <a:off x="7467633" y="4296060"/>
              <a:ext cx="0" cy="983901"/>
            </a:xfrm>
            <a:prstGeom prst="line">
              <a:avLst/>
            </a:prstGeom>
            <a:ln w="3175">
              <a:solidFill>
                <a:schemeClr val="tx1"/>
              </a:solidFill>
              <a:head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10131E2F-52A3-6227-DC67-46E0C6D0F4D1}"/>
                </a:ext>
              </a:extLst>
            </p:cNvPr>
            <p:cNvSpPr/>
            <p:nvPr/>
          </p:nvSpPr>
          <p:spPr>
            <a:xfrm>
              <a:off x="7175123" y="4873399"/>
              <a:ext cx="585020" cy="5850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74" name="그림 73">
              <a:extLst>
                <a:ext uri="{FF2B5EF4-FFF2-40B4-BE49-F238E27FC236}">
                  <a16:creationId xmlns:a16="http://schemas.microsoft.com/office/drawing/2014/main" id="{26EDCB03-51CD-2062-62FE-3DC158279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3752" y="5063531"/>
              <a:ext cx="447763" cy="204756"/>
            </a:xfrm>
            <a:prstGeom prst="rect">
              <a:avLst/>
            </a:prstGeom>
          </p:spPr>
        </p:pic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id="{8660BE6D-BDAF-F4D8-29E4-11F566A4C053}"/>
              </a:ext>
            </a:extLst>
          </p:cNvPr>
          <p:cNvGrpSpPr/>
          <p:nvPr/>
        </p:nvGrpSpPr>
        <p:grpSpPr>
          <a:xfrm>
            <a:off x="9454645" y="4296060"/>
            <a:ext cx="1551708" cy="1809638"/>
            <a:chOff x="9454645" y="4296060"/>
            <a:chExt cx="1551708" cy="1809638"/>
          </a:xfrm>
        </p:grpSpPr>
        <p:sp>
          <p:nvSpPr>
            <p:cNvPr id="28" name="TextBox 27"/>
            <p:cNvSpPr txBox="1"/>
            <p:nvPr/>
          </p:nvSpPr>
          <p:spPr>
            <a:xfrm>
              <a:off x="9454645" y="5582478"/>
              <a:ext cx="1551708" cy="52322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>
              <a:defPPr>
                <a:defRPr lang="ko-KR"/>
              </a:defPPr>
              <a:lvl1pPr algn="ctr">
                <a:spcBef>
                  <a:spcPts val="600"/>
                </a:spcBef>
                <a:defRPr sz="1600" spc="-20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defRPr>
              </a:lvl1pPr>
            </a:lstStyle>
            <a:p>
              <a:r>
                <a:rPr lang="ko-KR" altLang="en-US" sz="1700" dirty="0"/>
                <a:t>국제협력 등 다양한</a:t>
              </a:r>
              <a:br>
                <a:rPr lang="en-US" altLang="ko-KR" sz="1700" dirty="0"/>
              </a:br>
              <a:r>
                <a:rPr lang="ko-KR" altLang="en-US" sz="1700" dirty="0"/>
                <a:t>사업에서 활동 중</a:t>
              </a:r>
              <a:endParaRPr lang="en-US" altLang="ko-KR" sz="1700" dirty="0"/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id="{95E35D98-5E71-2760-9104-F10550035ECF}"/>
                </a:ext>
              </a:extLst>
            </p:cNvPr>
            <p:cNvCxnSpPr>
              <a:cxnSpLocks/>
            </p:cNvCxnSpPr>
            <p:nvPr/>
          </p:nvCxnSpPr>
          <p:spPr>
            <a:xfrm>
              <a:off x="10245278" y="4296060"/>
              <a:ext cx="0" cy="983901"/>
            </a:xfrm>
            <a:prstGeom prst="line">
              <a:avLst/>
            </a:prstGeom>
            <a:ln w="3175">
              <a:solidFill>
                <a:schemeClr val="tx1"/>
              </a:solidFill>
              <a:head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타원 53">
              <a:extLst>
                <a:ext uri="{FF2B5EF4-FFF2-40B4-BE49-F238E27FC236}">
                  <a16:creationId xmlns:a16="http://schemas.microsoft.com/office/drawing/2014/main" id="{417AEC14-29E3-D588-7352-539ED4C3E0A0}"/>
                </a:ext>
              </a:extLst>
            </p:cNvPr>
            <p:cNvSpPr/>
            <p:nvPr/>
          </p:nvSpPr>
          <p:spPr>
            <a:xfrm>
              <a:off x="9952768" y="4873399"/>
              <a:ext cx="585020" cy="585020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75" name="Freeform 504">
              <a:extLst>
                <a:ext uri="{FF2B5EF4-FFF2-40B4-BE49-F238E27FC236}">
                  <a16:creationId xmlns:a16="http://schemas.microsoft.com/office/drawing/2014/main" id="{75393164-7D9D-3D7B-D83C-8CB1CF2FEE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32107" y="5006033"/>
              <a:ext cx="426344" cy="319754"/>
            </a:xfrm>
            <a:custGeom>
              <a:avLst/>
              <a:gdLst>
                <a:gd name="T0" fmla="*/ 849 w 1679"/>
                <a:gd name="T1" fmla="*/ 1098 h 1261"/>
                <a:gd name="T2" fmla="*/ 817 w 1679"/>
                <a:gd name="T3" fmla="*/ 1177 h 1261"/>
                <a:gd name="T4" fmla="*/ 949 w 1679"/>
                <a:gd name="T5" fmla="*/ 1124 h 1261"/>
                <a:gd name="T6" fmla="*/ 802 w 1679"/>
                <a:gd name="T7" fmla="*/ 949 h 1261"/>
                <a:gd name="T8" fmla="*/ 684 w 1679"/>
                <a:gd name="T9" fmla="*/ 1112 h 1261"/>
                <a:gd name="T10" fmla="*/ 847 w 1679"/>
                <a:gd name="T11" fmla="*/ 988 h 1261"/>
                <a:gd name="T12" fmla="*/ 631 w 1679"/>
                <a:gd name="T13" fmla="*/ 844 h 1261"/>
                <a:gd name="T14" fmla="*/ 548 w 1679"/>
                <a:gd name="T15" fmla="*/ 1036 h 1261"/>
                <a:gd name="T16" fmla="*/ 734 w 1679"/>
                <a:gd name="T17" fmla="*/ 887 h 1261"/>
                <a:gd name="T18" fmla="*/ 515 w 1679"/>
                <a:gd name="T19" fmla="*/ 706 h 1261"/>
                <a:gd name="T20" fmla="*/ 420 w 1679"/>
                <a:gd name="T21" fmla="*/ 907 h 1261"/>
                <a:gd name="T22" fmla="*/ 606 w 1679"/>
                <a:gd name="T23" fmla="*/ 758 h 1261"/>
                <a:gd name="T24" fmla="*/ 1260 w 1679"/>
                <a:gd name="T25" fmla="*/ 331 h 1261"/>
                <a:gd name="T26" fmla="*/ 1339 w 1679"/>
                <a:gd name="T27" fmla="*/ 466 h 1261"/>
                <a:gd name="T28" fmla="*/ 1227 w 1679"/>
                <a:gd name="T29" fmla="*/ 331 h 1261"/>
                <a:gd name="T30" fmla="*/ 1371 w 1679"/>
                <a:gd name="T31" fmla="*/ 52 h 1261"/>
                <a:gd name="T32" fmla="*/ 1024 w 1679"/>
                <a:gd name="T33" fmla="*/ 257 h 1261"/>
                <a:gd name="T34" fmla="*/ 733 w 1679"/>
                <a:gd name="T35" fmla="*/ 415 h 1261"/>
                <a:gd name="T36" fmla="*/ 715 w 1679"/>
                <a:gd name="T37" fmla="*/ 549 h 1261"/>
                <a:gd name="T38" fmla="*/ 879 w 1679"/>
                <a:gd name="T39" fmla="*/ 545 h 1261"/>
                <a:gd name="T40" fmla="*/ 869 w 1679"/>
                <a:gd name="T41" fmla="*/ 452 h 1261"/>
                <a:gd name="T42" fmla="*/ 1071 w 1679"/>
                <a:gd name="T43" fmla="*/ 477 h 1261"/>
                <a:gd name="T44" fmla="*/ 1384 w 1679"/>
                <a:gd name="T45" fmla="*/ 626 h 1261"/>
                <a:gd name="T46" fmla="*/ 1401 w 1679"/>
                <a:gd name="T47" fmla="*/ 532 h 1261"/>
                <a:gd name="T48" fmla="*/ 1671 w 1679"/>
                <a:gd name="T49" fmla="*/ 347 h 1261"/>
                <a:gd name="T50" fmla="*/ 1473 w 1679"/>
                <a:gd name="T51" fmla="*/ 723 h 1261"/>
                <a:gd name="T52" fmla="*/ 1423 w 1679"/>
                <a:gd name="T53" fmla="*/ 898 h 1261"/>
                <a:gd name="T54" fmla="*/ 1332 w 1679"/>
                <a:gd name="T55" fmla="*/ 1040 h 1261"/>
                <a:gd name="T56" fmla="*/ 1204 w 1679"/>
                <a:gd name="T57" fmla="*/ 1146 h 1261"/>
                <a:gd name="T58" fmla="*/ 1080 w 1679"/>
                <a:gd name="T59" fmla="*/ 1245 h 1261"/>
                <a:gd name="T60" fmla="*/ 913 w 1679"/>
                <a:gd name="T61" fmla="*/ 1244 h 1261"/>
                <a:gd name="T62" fmla="*/ 759 w 1679"/>
                <a:gd name="T63" fmla="*/ 1198 h 1261"/>
                <a:gd name="T64" fmla="*/ 618 w 1679"/>
                <a:gd name="T65" fmla="*/ 1119 h 1261"/>
                <a:gd name="T66" fmla="*/ 468 w 1679"/>
                <a:gd name="T67" fmla="*/ 1035 h 1261"/>
                <a:gd name="T68" fmla="*/ 348 w 1679"/>
                <a:gd name="T69" fmla="*/ 922 h 1261"/>
                <a:gd name="T70" fmla="*/ 12 w 1679"/>
                <a:gd name="T71" fmla="*/ 470 h 1261"/>
                <a:gd name="T72" fmla="*/ 440 w 1679"/>
                <a:gd name="T73" fmla="*/ 694 h 1261"/>
                <a:gd name="T74" fmla="*/ 569 w 1679"/>
                <a:gd name="T75" fmla="*/ 640 h 1261"/>
                <a:gd name="T76" fmla="*/ 674 w 1679"/>
                <a:gd name="T77" fmla="*/ 766 h 1261"/>
                <a:gd name="T78" fmla="*/ 799 w 1679"/>
                <a:gd name="T79" fmla="*/ 868 h 1261"/>
                <a:gd name="T80" fmla="*/ 906 w 1679"/>
                <a:gd name="T81" fmla="*/ 975 h 1261"/>
                <a:gd name="T82" fmla="*/ 1013 w 1679"/>
                <a:gd name="T83" fmla="*/ 1081 h 1261"/>
                <a:gd name="T84" fmla="*/ 997 w 1679"/>
                <a:gd name="T85" fmla="*/ 1192 h 1261"/>
                <a:gd name="T86" fmla="*/ 1068 w 1679"/>
                <a:gd name="T87" fmla="*/ 1147 h 1261"/>
                <a:gd name="T88" fmla="*/ 1062 w 1679"/>
                <a:gd name="T89" fmla="*/ 1062 h 1261"/>
                <a:gd name="T90" fmla="*/ 1190 w 1679"/>
                <a:gd name="T91" fmla="*/ 1069 h 1261"/>
                <a:gd name="T92" fmla="*/ 1166 w 1679"/>
                <a:gd name="T93" fmla="*/ 977 h 1261"/>
                <a:gd name="T94" fmla="*/ 1293 w 1679"/>
                <a:gd name="T95" fmla="*/ 992 h 1261"/>
                <a:gd name="T96" fmla="*/ 1295 w 1679"/>
                <a:gd name="T97" fmla="*/ 881 h 1261"/>
                <a:gd name="T98" fmla="*/ 1351 w 1679"/>
                <a:gd name="T99" fmla="*/ 845 h 1261"/>
                <a:gd name="T100" fmla="*/ 1426 w 1679"/>
                <a:gd name="T101" fmla="*/ 763 h 1261"/>
                <a:gd name="T102" fmla="*/ 956 w 1679"/>
                <a:gd name="T103" fmla="*/ 588 h 1261"/>
                <a:gd name="T104" fmla="*/ 815 w 1679"/>
                <a:gd name="T105" fmla="*/ 737 h 1261"/>
                <a:gd name="T106" fmla="*/ 663 w 1679"/>
                <a:gd name="T107" fmla="*/ 403 h 1261"/>
                <a:gd name="T108" fmla="*/ 289 w 1679"/>
                <a:gd name="T109" fmla="*/ 72 h 1261"/>
                <a:gd name="T110" fmla="*/ 874 w 1679"/>
                <a:gd name="T111" fmla="*/ 217 h 1261"/>
                <a:gd name="T112" fmla="*/ 1119 w 1679"/>
                <a:gd name="T113" fmla="*/ 218 h 1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679" h="1261">
                  <a:moveTo>
                    <a:pt x="909" y="1056"/>
                  </a:moveTo>
                  <a:lnTo>
                    <a:pt x="898" y="1058"/>
                  </a:lnTo>
                  <a:lnTo>
                    <a:pt x="887" y="1062"/>
                  </a:lnTo>
                  <a:lnTo>
                    <a:pt x="878" y="1069"/>
                  </a:lnTo>
                  <a:lnTo>
                    <a:pt x="876" y="1071"/>
                  </a:lnTo>
                  <a:lnTo>
                    <a:pt x="872" y="1075"/>
                  </a:lnTo>
                  <a:lnTo>
                    <a:pt x="866" y="1082"/>
                  </a:lnTo>
                  <a:lnTo>
                    <a:pt x="857" y="1089"/>
                  </a:lnTo>
                  <a:lnTo>
                    <a:pt x="849" y="1098"/>
                  </a:lnTo>
                  <a:lnTo>
                    <a:pt x="841" y="1106"/>
                  </a:lnTo>
                  <a:lnTo>
                    <a:pt x="833" y="1113"/>
                  </a:lnTo>
                  <a:lnTo>
                    <a:pt x="827" y="1120"/>
                  </a:lnTo>
                  <a:lnTo>
                    <a:pt x="822" y="1124"/>
                  </a:lnTo>
                  <a:lnTo>
                    <a:pt x="820" y="1126"/>
                  </a:lnTo>
                  <a:lnTo>
                    <a:pt x="813" y="1140"/>
                  </a:lnTo>
                  <a:lnTo>
                    <a:pt x="811" y="1155"/>
                  </a:lnTo>
                  <a:lnTo>
                    <a:pt x="812" y="1166"/>
                  </a:lnTo>
                  <a:lnTo>
                    <a:pt x="817" y="1177"/>
                  </a:lnTo>
                  <a:lnTo>
                    <a:pt x="824" y="1186"/>
                  </a:lnTo>
                  <a:lnTo>
                    <a:pt x="835" y="1196"/>
                  </a:lnTo>
                  <a:lnTo>
                    <a:pt x="848" y="1200"/>
                  </a:lnTo>
                  <a:lnTo>
                    <a:pt x="862" y="1200"/>
                  </a:lnTo>
                  <a:lnTo>
                    <a:pt x="876" y="1196"/>
                  </a:lnTo>
                  <a:lnTo>
                    <a:pt x="888" y="1186"/>
                  </a:lnTo>
                  <a:lnTo>
                    <a:pt x="888" y="1186"/>
                  </a:lnTo>
                  <a:lnTo>
                    <a:pt x="942" y="1134"/>
                  </a:lnTo>
                  <a:lnTo>
                    <a:pt x="949" y="1124"/>
                  </a:lnTo>
                  <a:lnTo>
                    <a:pt x="953" y="1113"/>
                  </a:lnTo>
                  <a:lnTo>
                    <a:pt x="955" y="1102"/>
                  </a:lnTo>
                  <a:lnTo>
                    <a:pt x="953" y="1090"/>
                  </a:lnTo>
                  <a:lnTo>
                    <a:pt x="949" y="1079"/>
                  </a:lnTo>
                  <a:lnTo>
                    <a:pt x="942" y="1069"/>
                  </a:lnTo>
                  <a:lnTo>
                    <a:pt x="932" y="1062"/>
                  </a:lnTo>
                  <a:lnTo>
                    <a:pt x="922" y="1058"/>
                  </a:lnTo>
                  <a:lnTo>
                    <a:pt x="909" y="1056"/>
                  </a:lnTo>
                  <a:close/>
                  <a:moveTo>
                    <a:pt x="802" y="949"/>
                  </a:moveTo>
                  <a:lnTo>
                    <a:pt x="791" y="950"/>
                  </a:lnTo>
                  <a:lnTo>
                    <a:pt x="780" y="955"/>
                  </a:lnTo>
                  <a:lnTo>
                    <a:pt x="771" y="962"/>
                  </a:lnTo>
                  <a:lnTo>
                    <a:pt x="682" y="1050"/>
                  </a:lnTo>
                  <a:lnTo>
                    <a:pt x="674" y="1064"/>
                  </a:lnTo>
                  <a:lnTo>
                    <a:pt x="671" y="1080"/>
                  </a:lnTo>
                  <a:lnTo>
                    <a:pt x="673" y="1092"/>
                  </a:lnTo>
                  <a:lnTo>
                    <a:pt x="677" y="1102"/>
                  </a:lnTo>
                  <a:lnTo>
                    <a:pt x="684" y="1112"/>
                  </a:lnTo>
                  <a:lnTo>
                    <a:pt x="697" y="1120"/>
                  </a:lnTo>
                  <a:lnTo>
                    <a:pt x="710" y="1124"/>
                  </a:lnTo>
                  <a:lnTo>
                    <a:pt x="724" y="1124"/>
                  </a:lnTo>
                  <a:lnTo>
                    <a:pt x="737" y="1120"/>
                  </a:lnTo>
                  <a:lnTo>
                    <a:pt x="748" y="1112"/>
                  </a:lnTo>
                  <a:lnTo>
                    <a:pt x="835" y="1027"/>
                  </a:lnTo>
                  <a:lnTo>
                    <a:pt x="843" y="1014"/>
                  </a:lnTo>
                  <a:lnTo>
                    <a:pt x="847" y="1001"/>
                  </a:lnTo>
                  <a:lnTo>
                    <a:pt x="847" y="988"/>
                  </a:lnTo>
                  <a:lnTo>
                    <a:pt x="843" y="974"/>
                  </a:lnTo>
                  <a:lnTo>
                    <a:pt x="835" y="962"/>
                  </a:lnTo>
                  <a:lnTo>
                    <a:pt x="825" y="955"/>
                  </a:lnTo>
                  <a:lnTo>
                    <a:pt x="815" y="950"/>
                  </a:lnTo>
                  <a:lnTo>
                    <a:pt x="802" y="949"/>
                  </a:lnTo>
                  <a:close/>
                  <a:moveTo>
                    <a:pt x="674" y="826"/>
                  </a:moveTo>
                  <a:lnTo>
                    <a:pt x="659" y="828"/>
                  </a:lnTo>
                  <a:lnTo>
                    <a:pt x="644" y="834"/>
                  </a:lnTo>
                  <a:lnTo>
                    <a:pt x="631" y="844"/>
                  </a:lnTo>
                  <a:lnTo>
                    <a:pt x="535" y="940"/>
                  </a:lnTo>
                  <a:lnTo>
                    <a:pt x="535" y="940"/>
                  </a:lnTo>
                  <a:lnTo>
                    <a:pt x="525" y="953"/>
                  </a:lnTo>
                  <a:lnTo>
                    <a:pt x="519" y="968"/>
                  </a:lnTo>
                  <a:lnTo>
                    <a:pt x="517" y="983"/>
                  </a:lnTo>
                  <a:lnTo>
                    <a:pt x="519" y="998"/>
                  </a:lnTo>
                  <a:lnTo>
                    <a:pt x="525" y="1013"/>
                  </a:lnTo>
                  <a:lnTo>
                    <a:pt x="535" y="1026"/>
                  </a:lnTo>
                  <a:lnTo>
                    <a:pt x="548" y="1036"/>
                  </a:lnTo>
                  <a:lnTo>
                    <a:pt x="562" y="1042"/>
                  </a:lnTo>
                  <a:lnTo>
                    <a:pt x="577" y="1044"/>
                  </a:lnTo>
                  <a:lnTo>
                    <a:pt x="593" y="1042"/>
                  </a:lnTo>
                  <a:lnTo>
                    <a:pt x="608" y="1036"/>
                  </a:lnTo>
                  <a:lnTo>
                    <a:pt x="620" y="1026"/>
                  </a:lnTo>
                  <a:lnTo>
                    <a:pt x="717" y="930"/>
                  </a:lnTo>
                  <a:lnTo>
                    <a:pt x="727" y="918"/>
                  </a:lnTo>
                  <a:lnTo>
                    <a:pt x="732" y="902"/>
                  </a:lnTo>
                  <a:lnTo>
                    <a:pt x="734" y="887"/>
                  </a:lnTo>
                  <a:lnTo>
                    <a:pt x="732" y="871"/>
                  </a:lnTo>
                  <a:lnTo>
                    <a:pt x="727" y="857"/>
                  </a:lnTo>
                  <a:lnTo>
                    <a:pt x="717" y="844"/>
                  </a:lnTo>
                  <a:lnTo>
                    <a:pt x="705" y="834"/>
                  </a:lnTo>
                  <a:lnTo>
                    <a:pt x="690" y="828"/>
                  </a:lnTo>
                  <a:lnTo>
                    <a:pt x="674" y="826"/>
                  </a:lnTo>
                  <a:close/>
                  <a:moveTo>
                    <a:pt x="546" y="698"/>
                  </a:moveTo>
                  <a:lnTo>
                    <a:pt x="531" y="700"/>
                  </a:lnTo>
                  <a:lnTo>
                    <a:pt x="515" y="706"/>
                  </a:lnTo>
                  <a:lnTo>
                    <a:pt x="503" y="715"/>
                  </a:lnTo>
                  <a:lnTo>
                    <a:pt x="407" y="812"/>
                  </a:lnTo>
                  <a:lnTo>
                    <a:pt x="397" y="825"/>
                  </a:lnTo>
                  <a:lnTo>
                    <a:pt x="391" y="839"/>
                  </a:lnTo>
                  <a:lnTo>
                    <a:pt x="389" y="854"/>
                  </a:lnTo>
                  <a:lnTo>
                    <a:pt x="391" y="870"/>
                  </a:lnTo>
                  <a:lnTo>
                    <a:pt x="397" y="885"/>
                  </a:lnTo>
                  <a:lnTo>
                    <a:pt x="407" y="897"/>
                  </a:lnTo>
                  <a:lnTo>
                    <a:pt x="420" y="907"/>
                  </a:lnTo>
                  <a:lnTo>
                    <a:pt x="434" y="914"/>
                  </a:lnTo>
                  <a:lnTo>
                    <a:pt x="450" y="916"/>
                  </a:lnTo>
                  <a:lnTo>
                    <a:pt x="465" y="914"/>
                  </a:lnTo>
                  <a:lnTo>
                    <a:pt x="480" y="907"/>
                  </a:lnTo>
                  <a:lnTo>
                    <a:pt x="492" y="897"/>
                  </a:lnTo>
                  <a:lnTo>
                    <a:pt x="589" y="801"/>
                  </a:lnTo>
                  <a:lnTo>
                    <a:pt x="598" y="788"/>
                  </a:lnTo>
                  <a:lnTo>
                    <a:pt x="604" y="774"/>
                  </a:lnTo>
                  <a:lnTo>
                    <a:pt x="606" y="758"/>
                  </a:lnTo>
                  <a:lnTo>
                    <a:pt x="604" y="742"/>
                  </a:lnTo>
                  <a:lnTo>
                    <a:pt x="598" y="728"/>
                  </a:lnTo>
                  <a:lnTo>
                    <a:pt x="589" y="715"/>
                  </a:lnTo>
                  <a:lnTo>
                    <a:pt x="576" y="706"/>
                  </a:lnTo>
                  <a:lnTo>
                    <a:pt x="561" y="700"/>
                  </a:lnTo>
                  <a:lnTo>
                    <a:pt x="546" y="698"/>
                  </a:lnTo>
                  <a:close/>
                  <a:moveTo>
                    <a:pt x="1243" y="324"/>
                  </a:moveTo>
                  <a:lnTo>
                    <a:pt x="1251" y="326"/>
                  </a:lnTo>
                  <a:lnTo>
                    <a:pt x="1260" y="331"/>
                  </a:lnTo>
                  <a:lnTo>
                    <a:pt x="1355" y="428"/>
                  </a:lnTo>
                  <a:lnTo>
                    <a:pt x="1360" y="435"/>
                  </a:lnTo>
                  <a:lnTo>
                    <a:pt x="1362" y="443"/>
                  </a:lnTo>
                  <a:lnTo>
                    <a:pt x="1360" y="452"/>
                  </a:lnTo>
                  <a:lnTo>
                    <a:pt x="1355" y="459"/>
                  </a:lnTo>
                  <a:lnTo>
                    <a:pt x="1352" y="462"/>
                  </a:lnTo>
                  <a:lnTo>
                    <a:pt x="1348" y="464"/>
                  </a:lnTo>
                  <a:lnTo>
                    <a:pt x="1344" y="465"/>
                  </a:lnTo>
                  <a:lnTo>
                    <a:pt x="1339" y="466"/>
                  </a:lnTo>
                  <a:lnTo>
                    <a:pt x="1335" y="465"/>
                  </a:lnTo>
                  <a:lnTo>
                    <a:pt x="1331" y="464"/>
                  </a:lnTo>
                  <a:lnTo>
                    <a:pt x="1327" y="462"/>
                  </a:lnTo>
                  <a:lnTo>
                    <a:pt x="1324" y="459"/>
                  </a:lnTo>
                  <a:lnTo>
                    <a:pt x="1227" y="363"/>
                  </a:lnTo>
                  <a:lnTo>
                    <a:pt x="1222" y="355"/>
                  </a:lnTo>
                  <a:lnTo>
                    <a:pt x="1221" y="347"/>
                  </a:lnTo>
                  <a:lnTo>
                    <a:pt x="1222" y="338"/>
                  </a:lnTo>
                  <a:lnTo>
                    <a:pt x="1227" y="331"/>
                  </a:lnTo>
                  <a:lnTo>
                    <a:pt x="1235" y="326"/>
                  </a:lnTo>
                  <a:lnTo>
                    <a:pt x="1243" y="324"/>
                  </a:lnTo>
                  <a:close/>
                  <a:moveTo>
                    <a:pt x="1349" y="0"/>
                  </a:moveTo>
                  <a:lnTo>
                    <a:pt x="1360" y="3"/>
                  </a:lnTo>
                  <a:lnTo>
                    <a:pt x="1371" y="9"/>
                  </a:lnTo>
                  <a:lnTo>
                    <a:pt x="1377" y="19"/>
                  </a:lnTo>
                  <a:lnTo>
                    <a:pt x="1379" y="31"/>
                  </a:lnTo>
                  <a:lnTo>
                    <a:pt x="1377" y="42"/>
                  </a:lnTo>
                  <a:lnTo>
                    <a:pt x="1371" y="52"/>
                  </a:lnTo>
                  <a:lnTo>
                    <a:pt x="1143" y="279"/>
                  </a:lnTo>
                  <a:lnTo>
                    <a:pt x="1134" y="286"/>
                  </a:lnTo>
                  <a:lnTo>
                    <a:pt x="1122" y="288"/>
                  </a:lnTo>
                  <a:lnTo>
                    <a:pt x="1111" y="286"/>
                  </a:lnTo>
                  <a:lnTo>
                    <a:pt x="1101" y="279"/>
                  </a:lnTo>
                  <a:lnTo>
                    <a:pt x="1089" y="270"/>
                  </a:lnTo>
                  <a:lnTo>
                    <a:pt x="1071" y="263"/>
                  </a:lnTo>
                  <a:lnTo>
                    <a:pt x="1050" y="259"/>
                  </a:lnTo>
                  <a:lnTo>
                    <a:pt x="1024" y="257"/>
                  </a:lnTo>
                  <a:lnTo>
                    <a:pt x="995" y="257"/>
                  </a:lnTo>
                  <a:lnTo>
                    <a:pt x="963" y="260"/>
                  </a:lnTo>
                  <a:lnTo>
                    <a:pt x="937" y="265"/>
                  </a:lnTo>
                  <a:lnTo>
                    <a:pt x="913" y="269"/>
                  </a:lnTo>
                  <a:lnTo>
                    <a:pt x="892" y="274"/>
                  </a:lnTo>
                  <a:lnTo>
                    <a:pt x="875" y="279"/>
                  </a:lnTo>
                  <a:lnTo>
                    <a:pt x="862" y="282"/>
                  </a:lnTo>
                  <a:lnTo>
                    <a:pt x="735" y="410"/>
                  </a:lnTo>
                  <a:lnTo>
                    <a:pt x="733" y="415"/>
                  </a:lnTo>
                  <a:lnTo>
                    <a:pt x="730" y="419"/>
                  </a:lnTo>
                  <a:lnTo>
                    <a:pt x="726" y="422"/>
                  </a:lnTo>
                  <a:lnTo>
                    <a:pt x="723" y="424"/>
                  </a:lnTo>
                  <a:lnTo>
                    <a:pt x="710" y="443"/>
                  </a:lnTo>
                  <a:lnTo>
                    <a:pt x="703" y="463"/>
                  </a:lnTo>
                  <a:lnTo>
                    <a:pt x="699" y="485"/>
                  </a:lnTo>
                  <a:lnTo>
                    <a:pt x="700" y="507"/>
                  </a:lnTo>
                  <a:lnTo>
                    <a:pt x="705" y="529"/>
                  </a:lnTo>
                  <a:lnTo>
                    <a:pt x="715" y="549"/>
                  </a:lnTo>
                  <a:lnTo>
                    <a:pt x="729" y="566"/>
                  </a:lnTo>
                  <a:lnTo>
                    <a:pt x="836" y="673"/>
                  </a:lnTo>
                  <a:lnTo>
                    <a:pt x="879" y="630"/>
                  </a:lnTo>
                  <a:lnTo>
                    <a:pt x="888" y="617"/>
                  </a:lnTo>
                  <a:lnTo>
                    <a:pt x="894" y="603"/>
                  </a:lnTo>
                  <a:lnTo>
                    <a:pt x="896" y="588"/>
                  </a:lnTo>
                  <a:lnTo>
                    <a:pt x="894" y="571"/>
                  </a:lnTo>
                  <a:lnTo>
                    <a:pt x="888" y="557"/>
                  </a:lnTo>
                  <a:lnTo>
                    <a:pt x="879" y="545"/>
                  </a:lnTo>
                  <a:lnTo>
                    <a:pt x="836" y="502"/>
                  </a:lnTo>
                  <a:lnTo>
                    <a:pt x="830" y="493"/>
                  </a:lnTo>
                  <a:lnTo>
                    <a:pt x="827" y="483"/>
                  </a:lnTo>
                  <a:lnTo>
                    <a:pt x="829" y="472"/>
                  </a:lnTo>
                  <a:lnTo>
                    <a:pt x="834" y="461"/>
                  </a:lnTo>
                  <a:lnTo>
                    <a:pt x="836" y="459"/>
                  </a:lnTo>
                  <a:lnTo>
                    <a:pt x="846" y="452"/>
                  </a:lnTo>
                  <a:lnTo>
                    <a:pt x="857" y="450"/>
                  </a:lnTo>
                  <a:lnTo>
                    <a:pt x="869" y="452"/>
                  </a:lnTo>
                  <a:lnTo>
                    <a:pt x="879" y="459"/>
                  </a:lnTo>
                  <a:lnTo>
                    <a:pt x="900" y="477"/>
                  </a:lnTo>
                  <a:lnTo>
                    <a:pt x="923" y="490"/>
                  </a:lnTo>
                  <a:lnTo>
                    <a:pt x="947" y="499"/>
                  </a:lnTo>
                  <a:lnTo>
                    <a:pt x="972" y="503"/>
                  </a:lnTo>
                  <a:lnTo>
                    <a:pt x="999" y="503"/>
                  </a:lnTo>
                  <a:lnTo>
                    <a:pt x="1024" y="499"/>
                  </a:lnTo>
                  <a:lnTo>
                    <a:pt x="1049" y="490"/>
                  </a:lnTo>
                  <a:lnTo>
                    <a:pt x="1071" y="477"/>
                  </a:lnTo>
                  <a:lnTo>
                    <a:pt x="1093" y="459"/>
                  </a:lnTo>
                  <a:lnTo>
                    <a:pt x="1103" y="452"/>
                  </a:lnTo>
                  <a:lnTo>
                    <a:pt x="1114" y="450"/>
                  </a:lnTo>
                  <a:lnTo>
                    <a:pt x="1125" y="452"/>
                  </a:lnTo>
                  <a:lnTo>
                    <a:pt x="1135" y="459"/>
                  </a:lnTo>
                  <a:lnTo>
                    <a:pt x="1142" y="470"/>
                  </a:lnTo>
                  <a:lnTo>
                    <a:pt x="1145" y="482"/>
                  </a:lnTo>
                  <a:lnTo>
                    <a:pt x="1377" y="644"/>
                  </a:lnTo>
                  <a:lnTo>
                    <a:pt x="1384" y="626"/>
                  </a:lnTo>
                  <a:lnTo>
                    <a:pt x="1389" y="611"/>
                  </a:lnTo>
                  <a:lnTo>
                    <a:pt x="1392" y="598"/>
                  </a:lnTo>
                  <a:lnTo>
                    <a:pt x="1394" y="588"/>
                  </a:lnTo>
                  <a:lnTo>
                    <a:pt x="1395" y="574"/>
                  </a:lnTo>
                  <a:lnTo>
                    <a:pt x="1395" y="566"/>
                  </a:lnTo>
                  <a:lnTo>
                    <a:pt x="1394" y="562"/>
                  </a:lnTo>
                  <a:lnTo>
                    <a:pt x="1392" y="551"/>
                  </a:lnTo>
                  <a:lnTo>
                    <a:pt x="1395" y="541"/>
                  </a:lnTo>
                  <a:lnTo>
                    <a:pt x="1401" y="532"/>
                  </a:lnTo>
                  <a:lnTo>
                    <a:pt x="1628" y="305"/>
                  </a:lnTo>
                  <a:lnTo>
                    <a:pt x="1637" y="297"/>
                  </a:lnTo>
                  <a:lnTo>
                    <a:pt x="1650" y="295"/>
                  </a:lnTo>
                  <a:lnTo>
                    <a:pt x="1661" y="297"/>
                  </a:lnTo>
                  <a:lnTo>
                    <a:pt x="1671" y="305"/>
                  </a:lnTo>
                  <a:lnTo>
                    <a:pt x="1677" y="314"/>
                  </a:lnTo>
                  <a:lnTo>
                    <a:pt x="1679" y="326"/>
                  </a:lnTo>
                  <a:lnTo>
                    <a:pt x="1677" y="337"/>
                  </a:lnTo>
                  <a:lnTo>
                    <a:pt x="1671" y="347"/>
                  </a:lnTo>
                  <a:lnTo>
                    <a:pt x="1455" y="563"/>
                  </a:lnTo>
                  <a:lnTo>
                    <a:pt x="1455" y="574"/>
                  </a:lnTo>
                  <a:lnTo>
                    <a:pt x="1455" y="588"/>
                  </a:lnTo>
                  <a:lnTo>
                    <a:pt x="1450" y="617"/>
                  </a:lnTo>
                  <a:lnTo>
                    <a:pt x="1441" y="648"/>
                  </a:lnTo>
                  <a:lnTo>
                    <a:pt x="1427" y="679"/>
                  </a:lnTo>
                  <a:lnTo>
                    <a:pt x="1441" y="690"/>
                  </a:lnTo>
                  <a:lnTo>
                    <a:pt x="1459" y="705"/>
                  </a:lnTo>
                  <a:lnTo>
                    <a:pt x="1473" y="723"/>
                  </a:lnTo>
                  <a:lnTo>
                    <a:pt x="1484" y="745"/>
                  </a:lnTo>
                  <a:lnTo>
                    <a:pt x="1491" y="767"/>
                  </a:lnTo>
                  <a:lnTo>
                    <a:pt x="1492" y="791"/>
                  </a:lnTo>
                  <a:lnTo>
                    <a:pt x="1490" y="815"/>
                  </a:lnTo>
                  <a:lnTo>
                    <a:pt x="1482" y="837"/>
                  </a:lnTo>
                  <a:lnTo>
                    <a:pt x="1470" y="858"/>
                  </a:lnTo>
                  <a:lnTo>
                    <a:pt x="1457" y="874"/>
                  </a:lnTo>
                  <a:lnTo>
                    <a:pt x="1441" y="887"/>
                  </a:lnTo>
                  <a:lnTo>
                    <a:pt x="1423" y="898"/>
                  </a:lnTo>
                  <a:lnTo>
                    <a:pt x="1404" y="905"/>
                  </a:lnTo>
                  <a:lnTo>
                    <a:pt x="1385" y="908"/>
                  </a:lnTo>
                  <a:lnTo>
                    <a:pt x="1386" y="917"/>
                  </a:lnTo>
                  <a:lnTo>
                    <a:pt x="1388" y="940"/>
                  </a:lnTo>
                  <a:lnTo>
                    <a:pt x="1386" y="963"/>
                  </a:lnTo>
                  <a:lnTo>
                    <a:pt x="1378" y="986"/>
                  </a:lnTo>
                  <a:lnTo>
                    <a:pt x="1366" y="1007"/>
                  </a:lnTo>
                  <a:lnTo>
                    <a:pt x="1351" y="1026"/>
                  </a:lnTo>
                  <a:lnTo>
                    <a:pt x="1332" y="1040"/>
                  </a:lnTo>
                  <a:lnTo>
                    <a:pt x="1311" y="1050"/>
                  </a:lnTo>
                  <a:lnTo>
                    <a:pt x="1288" y="1057"/>
                  </a:lnTo>
                  <a:lnTo>
                    <a:pt x="1271" y="1058"/>
                  </a:lnTo>
                  <a:lnTo>
                    <a:pt x="1252" y="1058"/>
                  </a:lnTo>
                  <a:lnTo>
                    <a:pt x="1250" y="1079"/>
                  </a:lnTo>
                  <a:lnTo>
                    <a:pt x="1244" y="1099"/>
                  </a:lnTo>
                  <a:lnTo>
                    <a:pt x="1234" y="1117"/>
                  </a:lnTo>
                  <a:lnTo>
                    <a:pt x="1220" y="1134"/>
                  </a:lnTo>
                  <a:lnTo>
                    <a:pt x="1204" y="1146"/>
                  </a:lnTo>
                  <a:lnTo>
                    <a:pt x="1186" y="1155"/>
                  </a:lnTo>
                  <a:lnTo>
                    <a:pt x="1167" y="1161"/>
                  </a:lnTo>
                  <a:lnTo>
                    <a:pt x="1148" y="1163"/>
                  </a:lnTo>
                  <a:lnTo>
                    <a:pt x="1129" y="1161"/>
                  </a:lnTo>
                  <a:lnTo>
                    <a:pt x="1126" y="1180"/>
                  </a:lnTo>
                  <a:lnTo>
                    <a:pt x="1120" y="1199"/>
                  </a:lnTo>
                  <a:lnTo>
                    <a:pt x="1110" y="1215"/>
                  </a:lnTo>
                  <a:lnTo>
                    <a:pt x="1097" y="1231"/>
                  </a:lnTo>
                  <a:lnTo>
                    <a:pt x="1080" y="1245"/>
                  </a:lnTo>
                  <a:lnTo>
                    <a:pt x="1062" y="1254"/>
                  </a:lnTo>
                  <a:lnTo>
                    <a:pt x="1043" y="1259"/>
                  </a:lnTo>
                  <a:lnTo>
                    <a:pt x="1023" y="1261"/>
                  </a:lnTo>
                  <a:lnTo>
                    <a:pt x="1003" y="1259"/>
                  </a:lnTo>
                  <a:lnTo>
                    <a:pt x="983" y="1253"/>
                  </a:lnTo>
                  <a:lnTo>
                    <a:pt x="963" y="1241"/>
                  </a:lnTo>
                  <a:lnTo>
                    <a:pt x="937" y="1224"/>
                  </a:lnTo>
                  <a:lnTo>
                    <a:pt x="930" y="1230"/>
                  </a:lnTo>
                  <a:lnTo>
                    <a:pt x="913" y="1244"/>
                  </a:lnTo>
                  <a:lnTo>
                    <a:pt x="895" y="1253"/>
                  </a:lnTo>
                  <a:lnTo>
                    <a:pt x="876" y="1259"/>
                  </a:lnTo>
                  <a:lnTo>
                    <a:pt x="855" y="1261"/>
                  </a:lnTo>
                  <a:lnTo>
                    <a:pt x="835" y="1259"/>
                  </a:lnTo>
                  <a:lnTo>
                    <a:pt x="816" y="1253"/>
                  </a:lnTo>
                  <a:lnTo>
                    <a:pt x="797" y="1244"/>
                  </a:lnTo>
                  <a:lnTo>
                    <a:pt x="781" y="1229"/>
                  </a:lnTo>
                  <a:lnTo>
                    <a:pt x="768" y="1215"/>
                  </a:lnTo>
                  <a:lnTo>
                    <a:pt x="759" y="1198"/>
                  </a:lnTo>
                  <a:lnTo>
                    <a:pt x="753" y="1179"/>
                  </a:lnTo>
                  <a:lnTo>
                    <a:pt x="735" y="1184"/>
                  </a:lnTo>
                  <a:lnTo>
                    <a:pt x="717" y="1185"/>
                  </a:lnTo>
                  <a:lnTo>
                    <a:pt x="697" y="1183"/>
                  </a:lnTo>
                  <a:lnTo>
                    <a:pt x="677" y="1178"/>
                  </a:lnTo>
                  <a:lnTo>
                    <a:pt x="659" y="1168"/>
                  </a:lnTo>
                  <a:lnTo>
                    <a:pt x="642" y="1155"/>
                  </a:lnTo>
                  <a:lnTo>
                    <a:pt x="628" y="1138"/>
                  </a:lnTo>
                  <a:lnTo>
                    <a:pt x="618" y="1119"/>
                  </a:lnTo>
                  <a:lnTo>
                    <a:pt x="613" y="1099"/>
                  </a:lnTo>
                  <a:lnTo>
                    <a:pt x="596" y="1103"/>
                  </a:lnTo>
                  <a:lnTo>
                    <a:pt x="577" y="1104"/>
                  </a:lnTo>
                  <a:lnTo>
                    <a:pt x="555" y="1102"/>
                  </a:lnTo>
                  <a:lnTo>
                    <a:pt x="533" y="1096"/>
                  </a:lnTo>
                  <a:lnTo>
                    <a:pt x="511" y="1085"/>
                  </a:lnTo>
                  <a:lnTo>
                    <a:pt x="492" y="1069"/>
                  </a:lnTo>
                  <a:lnTo>
                    <a:pt x="479" y="1053"/>
                  </a:lnTo>
                  <a:lnTo>
                    <a:pt x="468" y="1035"/>
                  </a:lnTo>
                  <a:lnTo>
                    <a:pt x="461" y="1015"/>
                  </a:lnTo>
                  <a:lnTo>
                    <a:pt x="457" y="996"/>
                  </a:lnTo>
                  <a:lnTo>
                    <a:pt x="457" y="976"/>
                  </a:lnTo>
                  <a:lnTo>
                    <a:pt x="450" y="976"/>
                  </a:lnTo>
                  <a:lnTo>
                    <a:pt x="426" y="974"/>
                  </a:lnTo>
                  <a:lnTo>
                    <a:pt x="403" y="967"/>
                  </a:lnTo>
                  <a:lnTo>
                    <a:pt x="383" y="955"/>
                  </a:lnTo>
                  <a:lnTo>
                    <a:pt x="365" y="940"/>
                  </a:lnTo>
                  <a:lnTo>
                    <a:pt x="348" y="922"/>
                  </a:lnTo>
                  <a:lnTo>
                    <a:pt x="338" y="900"/>
                  </a:lnTo>
                  <a:lnTo>
                    <a:pt x="331" y="878"/>
                  </a:lnTo>
                  <a:lnTo>
                    <a:pt x="329" y="854"/>
                  </a:lnTo>
                  <a:lnTo>
                    <a:pt x="331" y="831"/>
                  </a:lnTo>
                  <a:lnTo>
                    <a:pt x="338" y="809"/>
                  </a:lnTo>
                  <a:lnTo>
                    <a:pt x="348" y="788"/>
                  </a:lnTo>
                  <a:lnTo>
                    <a:pt x="365" y="769"/>
                  </a:lnTo>
                  <a:lnTo>
                    <a:pt x="396" y="736"/>
                  </a:lnTo>
                  <a:lnTo>
                    <a:pt x="12" y="470"/>
                  </a:lnTo>
                  <a:lnTo>
                    <a:pt x="4" y="461"/>
                  </a:lnTo>
                  <a:lnTo>
                    <a:pt x="0" y="450"/>
                  </a:lnTo>
                  <a:lnTo>
                    <a:pt x="0" y="439"/>
                  </a:lnTo>
                  <a:lnTo>
                    <a:pt x="4" y="428"/>
                  </a:lnTo>
                  <a:lnTo>
                    <a:pt x="13" y="420"/>
                  </a:lnTo>
                  <a:lnTo>
                    <a:pt x="25" y="416"/>
                  </a:lnTo>
                  <a:lnTo>
                    <a:pt x="36" y="416"/>
                  </a:lnTo>
                  <a:lnTo>
                    <a:pt x="47" y="420"/>
                  </a:lnTo>
                  <a:lnTo>
                    <a:pt x="440" y="694"/>
                  </a:lnTo>
                  <a:lnTo>
                    <a:pt x="460" y="672"/>
                  </a:lnTo>
                  <a:lnTo>
                    <a:pt x="460" y="672"/>
                  </a:lnTo>
                  <a:lnTo>
                    <a:pt x="463" y="669"/>
                  </a:lnTo>
                  <a:lnTo>
                    <a:pt x="467" y="666"/>
                  </a:lnTo>
                  <a:lnTo>
                    <a:pt x="485" y="653"/>
                  </a:lnTo>
                  <a:lnTo>
                    <a:pt x="504" y="645"/>
                  </a:lnTo>
                  <a:lnTo>
                    <a:pt x="524" y="639"/>
                  </a:lnTo>
                  <a:lnTo>
                    <a:pt x="546" y="637"/>
                  </a:lnTo>
                  <a:lnTo>
                    <a:pt x="569" y="640"/>
                  </a:lnTo>
                  <a:lnTo>
                    <a:pt x="592" y="646"/>
                  </a:lnTo>
                  <a:lnTo>
                    <a:pt x="613" y="657"/>
                  </a:lnTo>
                  <a:lnTo>
                    <a:pt x="631" y="672"/>
                  </a:lnTo>
                  <a:lnTo>
                    <a:pt x="647" y="691"/>
                  </a:lnTo>
                  <a:lnTo>
                    <a:pt x="658" y="712"/>
                  </a:lnTo>
                  <a:lnTo>
                    <a:pt x="664" y="734"/>
                  </a:lnTo>
                  <a:lnTo>
                    <a:pt x="667" y="758"/>
                  </a:lnTo>
                  <a:lnTo>
                    <a:pt x="666" y="766"/>
                  </a:lnTo>
                  <a:lnTo>
                    <a:pt x="674" y="766"/>
                  </a:lnTo>
                  <a:lnTo>
                    <a:pt x="698" y="768"/>
                  </a:lnTo>
                  <a:lnTo>
                    <a:pt x="721" y="775"/>
                  </a:lnTo>
                  <a:lnTo>
                    <a:pt x="741" y="786"/>
                  </a:lnTo>
                  <a:lnTo>
                    <a:pt x="760" y="802"/>
                  </a:lnTo>
                  <a:lnTo>
                    <a:pt x="767" y="809"/>
                  </a:lnTo>
                  <a:lnTo>
                    <a:pt x="771" y="813"/>
                  </a:lnTo>
                  <a:lnTo>
                    <a:pt x="784" y="829"/>
                  </a:lnTo>
                  <a:lnTo>
                    <a:pt x="794" y="847"/>
                  </a:lnTo>
                  <a:lnTo>
                    <a:pt x="799" y="868"/>
                  </a:lnTo>
                  <a:lnTo>
                    <a:pt x="801" y="888"/>
                  </a:lnTo>
                  <a:lnTo>
                    <a:pt x="802" y="888"/>
                  </a:lnTo>
                  <a:lnTo>
                    <a:pt x="824" y="890"/>
                  </a:lnTo>
                  <a:lnTo>
                    <a:pt x="843" y="896"/>
                  </a:lnTo>
                  <a:lnTo>
                    <a:pt x="861" y="906"/>
                  </a:lnTo>
                  <a:lnTo>
                    <a:pt x="878" y="920"/>
                  </a:lnTo>
                  <a:lnTo>
                    <a:pt x="891" y="936"/>
                  </a:lnTo>
                  <a:lnTo>
                    <a:pt x="901" y="955"/>
                  </a:lnTo>
                  <a:lnTo>
                    <a:pt x="906" y="975"/>
                  </a:lnTo>
                  <a:lnTo>
                    <a:pt x="908" y="996"/>
                  </a:lnTo>
                  <a:lnTo>
                    <a:pt x="909" y="995"/>
                  </a:lnTo>
                  <a:lnTo>
                    <a:pt x="931" y="997"/>
                  </a:lnTo>
                  <a:lnTo>
                    <a:pt x="950" y="1003"/>
                  </a:lnTo>
                  <a:lnTo>
                    <a:pt x="968" y="1013"/>
                  </a:lnTo>
                  <a:lnTo>
                    <a:pt x="985" y="1027"/>
                  </a:lnTo>
                  <a:lnTo>
                    <a:pt x="998" y="1043"/>
                  </a:lnTo>
                  <a:lnTo>
                    <a:pt x="1007" y="1061"/>
                  </a:lnTo>
                  <a:lnTo>
                    <a:pt x="1013" y="1081"/>
                  </a:lnTo>
                  <a:lnTo>
                    <a:pt x="1015" y="1102"/>
                  </a:lnTo>
                  <a:lnTo>
                    <a:pt x="1013" y="1122"/>
                  </a:lnTo>
                  <a:lnTo>
                    <a:pt x="1007" y="1143"/>
                  </a:lnTo>
                  <a:lnTo>
                    <a:pt x="998" y="1160"/>
                  </a:lnTo>
                  <a:lnTo>
                    <a:pt x="985" y="1176"/>
                  </a:lnTo>
                  <a:lnTo>
                    <a:pt x="984" y="1176"/>
                  </a:lnTo>
                  <a:lnTo>
                    <a:pt x="984" y="1177"/>
                  </a:lnTo>
                  <a:lnTo>
                    <a:pt x="981" y="1180"/>
                  </a:lnTo>
                  <a:lnTo>
                    <a:pt x="997" y="1192"/>
                  </a:lnTo>
                  <a:lnTo>
                    <a:pt x="998" y="1192"/>
                  </a:lnTo>
                  <a:lnTo>
                    <a:pt x="1010" y="1199"/>
                  </a:lnTo>
                  <a:lnTo>
                    <a:pt x="1024" y="1200"/>
                  </a:lnTo>
                  <a:lnTo>
                    <a:pt x="1038" y="1198"/>
                  </a:lnTo>
                  <a:lnTo>
                    <a:pt x="1051" y="1192"/>
                  </a:lnTo>
                  <a:lnTo>
                    <a:pt x="1061" y="1180"/>
                  </a:lnTo>
                  <a:lnTo>
                    <a:pt x="1066" y="1170"/>
                  </a:lnTo>
                  <a:lnTo>
                    <a:pt x="1068" y="1159"/>
                  </a:lnTo>
                  <a:lnTo>
                    <a:pt x="1068" y="1147"/>
                  </a:lnTo>
                  <a:lnTo>
                    <a:pt x="1064" y="1136"/>
                  </a:lnTo>
                  <a:lnTo>
                    <a:pt x="1058" y="1125"/>
                  </a:lnTo>
                  <a:lnTo>
                    <a:pt x="1050" y="1117"/>
                  </a:lnTo>
                  <a:lnTo>
                    <a:pt x="1042" y="1109"/>
                  </a:lnTo>
                  <a:lnTo>
                    <a:pt x="1037" y="1098"/>
                  </a:lnTo>
                  <a:lnTo>
                    <a:pt x="1038" y="1087"/>
                  </a:lnTo>
                  <a:lnTo>
                    <a:pt x="1042" y="1075"/>
                  </a:lnTo>
                  <a:lnTo>
                    <a:pt x="1051" y="1067"/>
                  </a:lnTo>
                  <a:lnTo>
                    <a:pt x="1062" y="1062"/>
                  </a:lnTo>
                  <a:lnTo>
                    <a:pt x="1073" y="1063"/>
                  </a:lnTo>
                  <a:lnTo>
                    <a:pt x="1084" y="1067"/>
                  </a:lnTo>
                  <a:lnTo>
                    <a:pt x="1121" y="1094"/>
                  </a:lnTo>
                  <a:lnTo>
                    <a:pt x="1134" y="1100"/>
                  </a:lnTo>
                  <a:lnTo>
                    <a:pt x="1149" y="1102"/>
                  </a:lnTo>
                  <a:lnTo>
                    <a:pt x="1162" y="1100"/>
                  </a:lnTo>
                  <a:lnTo>
                    <a:pt x="1174" y="1093"/>
                  </a:lnTo>
                  <a:lnTo>
                    <a:pt x="1184" y="1083"/>
                  </a:lnTo>
                  <a:lnTo>
                    <a:pt x="1190" y="1069"/>
                  </a:lnTo>
                  <a:lnTo>
                    <a:pt x="1192" y="1056"/>
                  </a:lnTo>
                  <a:lnTo>
                    <a:pt x="1190" y="1042"/>
                  </a:lnTo>
                  <a:lnTo>
                    <a:pt x="1183" y="1030"/>
                  </a:lnTo>
                  <a:lnTo>
                    <a:pt x="1173" y="1019"/>
                  </a:lnTo>
                  <a:lnTo>
                    <a:pt x="1173" y="1019"/>
                  </a:lnTo>
                  <a:lnTo>
                    <a:pt x="1165" y="1010"/>
                  </a:lnTo>
                  <a:lnTo>
                    <a:pt x="1161" y="1000"/>
                  </a:lnTo>
                  <a:lnTo>
                    <a:pt x="1161" y="988"/>
                  </a:lnTo>
                  <a:lnTo>
                    <a:pt x="1166" y="977"/>
                  </a:lnTo>
                  <a:lnTo>
                    <a:pt x="1174" y="969"/>
                  </a:lnTo>
                  <a:lnTo>
                    <a:pt x="1185" y="964"/>
                  </a:lnTo>
                  <a:lnTo>
                    <a:pt x="1196" y="964"/>
                  </a:lnTo>
                  <a:lnTo>
                    <a:pt x="1208" y="970"/>
                  </a:lnTo>
                  <a:lnTo>
                    <a:pt x="1233" y="987"/>
                  </a:lnTo>
                  <a:lnTo>
                    <a:pt x="1246" y="994"/>
                  </a:lnTo>
                  <a:lnTo>
                    <a:pt x="1262" y="998"/>
                  </a:lnTo>
                  <a:lnTo>
                    <a:pt x="1278" y="997"/>
                  </a:lnTo>
                  <a:lnTo>
                    <a:pt x="1293" y="992"/>
                  </a:lnTo>
                  <a:lnTo>
                    <a:pt x="1306" y="984"/>
                  </a:lnTo>
                  <a:lnTo>
                    <a:pt x="1317" y="973"/>
                  </a:lnTo>
                  <a:lnTo>
                    <a:pt x="1324" y="958"/>
                  </a:lnTo>
                  <a:lnTo>
                    <a:pt x="1328" y="943"/>
                  </a:lnTo>
                  <a:lnTo>
                    <a:pt x="1327" y="927"/>
                  </a:lnTo>
                  <a:lnTo>
                    <a:pt x="1322" y="912"/>
                  </a:lnTo>
                  <a:lnTo>
                    <a:pt x="1314" y="898"/>
                  </a:lnTo>
                  <a:lnTo>
                    <a:pt x="1302" y="888"/>
                  </a:lnTo>
                  <a:lnTo>
                    <a:pt x="1295" y="881"/>
                  </a:lnTo>
                  <a:lnTo>
                    <a:pt x="1290" y="872"/>
                  </a:lnTo>
                  <a:lnTo>
                    <a:pt x="1289" y="863"/>
                  </a:lnTo>
                  <a:lnTo>
                    <a:pt x="1290" y="853"/>
                  </a:lnTo>
                  <a:lnTo>
                    <a:pt x="1294" y="845"/>
                  </a:lnTo>
                  <a:lnTo>
                    <a:pt x="1303" y="837"/>
                  </a:lnTo>
                  <a:lnTo>
                    <a:pt x="1314" y="833"/>
                  </a:lnTo>
                  <a:lnTo>
                    <a:pt x="1326" y="833"/>
                  </a:lnTo>
                  <a:lnTo>
                    <a:pt x="1337" y="838"/>
                  </a:lnTo>
                  <a:lnTo>
                    <a:pt x="1351" y="845"/>
                  </a:lnTo>
                  <a:lnTo>
                    <a:pt x="1366" y="848"/>
                  </a:lnTo>
                  <a:lnTo>
                    <a:pt x="1382" y="848"/>
                  </a:lnTo>
                  <a:lnTo>
                    <a:pt x="1396" y="843"/>
                  </a:lnTo>
                  <a:lnTo>
                    <a:pt x="1410" y="835"/>
                  </a:lnTo>
                  <a:lnTo>
                    <a:pt x="1420" y="823"/>
                  </a:lnTo>
                  <a:lnTo>
                    <a:pt x="1429" y="809"/>
                  </a:lnTo>
                  <a:lnTo>
                    <a:pt x="1432" y="793"/>
                  </a:lnTo>
                  <a:lnTo>
                    <a:pt x="1431" y="778"/>
                  </a:lnTo>
                  <a:lnTo>
                    <a:pt x="1426" y="763"/>
                  </a:lnTo>
                  <a:lnTo>
                    <a:pt x="1417" y="750"/>
                  </a:lnTo>
                  <a:lnTo>
                    <a:pt x="1406" y="738"/>
                  </a:lnTo>
                  <a:lnTo>
                    <a:pt x="1104" y="528"/>
                  </a:lnTo>
                  <a:lnTo>
                    <a:pt x="1076" y="544"/>
                  </a:lnTo>
                  <a:lnTo>
                    <a:pt x="1047" y="555"/>
                  </a:lnTo>
                  <a:lnTo>
                    <a:pt x="1016" y="562"/>
                  </a:lnTo>
                  <a:lnTo>
                    <a:pt x="986" y="564"/>
                  </a:lnTo>
                  <a:lnTo>
                    <a:pt x="954" y="562"/>
                  </a:lnTo>
                  <a:lnTo>
                    <a:pt x="956" y="588"/>
                  </a:lnTo>
                  <a:lnTo>
                    <a:pt x="954" y="611"/>
                  </a:lnTo>
                  <a:lnTo>
                    <a:pt x="948" y="633"/>
                  </a:lnTo>
                  <a:lnTo>
                    <a:pt x="937" y="655"/>
                  </a:lnTo>
                  <a:lnTo>
                    <a:pt x="922" y="673"/>
                  </a:lnTo>
                  <a:lnTo>
                    <a:pt x="857" y="737"/>
                  </a:lnTo>
                  <a:lnTo>
                    <a:pt x="847" y="743"/>
                  </a:lnTo>
                  <a:lnTo>
                    <a:pt x="836" y="747"/>
                  </a:lnTo>
                  <a:lnTo>
                    <a:pt x="825" y="743"/>
                  </a:lnTo>
                  <a:lnTo>
                    <a:pt x="815" y="737"/>
                  </a:lnTo>
                  <a:lnTo>
                    <a:pt x="686" y="609"/>
                  </a:lnTo>
                  <a:lnTo>
                    <a:pt x="670" y="590"/>
                  </a:lnTo>
                  <a:lnTo>
                    <a:pt x="656" y="567"/>
                  </a:lnTo>
                  <a:lnTo>
                    <a:pt x="646" y="543"/>
                  </a:lnTo>
                  <a:lnTo>
                    <a:pt x="639" y="518"/>
                  </a:lnTo>
                  <a:lnTo>
                    <a:pt x="637" y="492"/>
                  </a:lnTo>
                  <a:lnTo>
                    <a:pt x="641" y="460"/>
                  </a:lnTo>
                  <a:lnTo>
                    <a:pt x="650" y="431"/>
                  </a:lnTo>
                  <a:lnTo>
                    <a:pt x="663" y="403"/>
                  </a:lnTo>
                  <a:lnTo>
                    <a:pt x="255" y="122"/>
                  </a:lnTo>
                  <a:lnTo>
                    <a:pt x="246" y="114"/>
                  </a:lnTo>
                  <a:lnTo>
                    <a:pt x="242" y="103"/>
                  </a:lnTo>
                  <a:lnTo>
                    <a:pt x="242" y="92"/>
                  </a:lnTo>
                  <a:lnTo>
                    <a:pt x="247" y="81"/>
                  </a:lnTo>
                  <a:lnTo>
                    <a:pt x="256" y="72"/>
                  </a:lnTo>
                  <a:lnTo>
                    <a:pt x="267" y="67"/>
                  </a:lnTo>
                  <a:lnTo>
                    <a:pt x="278" y="67"/>
                  </a:lnTo>
                  <a:lnTo>
                    <a:pt x="289" y="72"/>
                  </a:lnTo>
                  <a:lnTo>
                    <a:pt x="703" y="358"/>
                  </a:lnTo>
                  <a:lnTo>
                    <a:pt x="826" y="234"/>
                  </a:lnTo>
                  <a:lnTo>
                    <a:pt x="829" y="231"/>
                  </a:lnTo>
                  <a:lnTo>
                    <a:pt x="833" y="229"/>
                  </a:lnTo>
                  <a:lnTo>
                    <a:pt x="837" y="227"/>
                  </a:lnTo>
                  <a:lnTo>
                    <a:pt x="840" y="226"/>
                  </a:lnTo>
                  <a:lnTo>
                    <a:pt x="848" y="224"/>
                  </a:lnTo>
                  <a:lnTo>
                    <a:pt x="858" y="220"/>
                  </a:lnTo>
                  <a:lnTo>
                    <a:pt x="874" y="217"/>
                  </a:lnTo>
                  <a:lnTo>
                    <a:pt x="890" y="212"/>
                  </a:lnTo>
                  <a:lnTo>
                    <a:pt x="910" y="208"/>
                  </a:lnTo>
                  <a:lnTo>
                    <a:pt x="932" y="204"/>
                  </a:lnTo>
                  <a:lnTo>
                    <a:pt x="954" y="201"/>
                  </a:lnTo>
                  <a:lnTo>
                    <a:pt x="996" y="197"/>
                  </a:lnTo>
                  <a:lnTo>
                    <a:pt x="1033" y="196"/>
                  </a:lnTo>
                  <a:lnTo>
                    <a:pt x="1066" y="200"/>
                  </a:lnTo>
                  <a:lnTo>
                    <a:pt x="1095" y="207"/>
                  </a:lnTo>
                  <a:lnTo>
                    <a:pt x="1119" y="218"/>
                  </a:lnTo>
                  <a:lnTo>
                    <a:pt x="1328" y="9"/>
                  </a:lnTo>
                  <a:lnTo>
                    <a:pt x="1338" y="3"/>
                  </a:lnTo>
                  <a:lnTo>
                    <a:pt x="1349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그룹 73">
            <a:extLst>
              <a:ext uri="{FF2B5EF4-FFF2-40B4-BE49-F238E27FC236}">
                <a16:creationId xmlns:a16="http://schemas.microsoft.com/office/drawing/2014/main" id="{CED3B559-0E86-6F90-5DCC-0A570DF6FD76}"/>
              </a:ext>
            </a:extLst>
          </p:cNvPr>
          <p:cNvGrpSpPr/>
          <p:nvPr/>
        </p:nvGrpSpPr>
        <p:grpSpPr>
          <a:xfrm>
            <a:off x="818914" y="1247552"/>
            <a:ext cx="2010396" cy="2010394"/>
            <a:chOff x="818914" y="1247552"/>
            <a:chExt cx="2010396" cy="2010394"/>
          </a:xfrm>
        </p:grpSpPr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CF613EC0-74C9-9F66-617D-9F527A79D65C}"/>
                </a:ext>
              </a:extLst>
            </p:cNvPr>
            <p:cNvSpPr/>
            <p:nvPr/>
          </p:nvSpPr>
          <p:spPr>
            <a:xfrm>
              <a:off x="818914" y="1247552"/>
              <a:ext cx="2010396" cy="2010394"/>
            </a:xfrm>
            <a:prstGeom prst="ellipse">
              <a:avLst/>
            </a:prstGeom>
            <a:solidFill>
              <a:srgbClr val="AAE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41" name="그림 40">
              <a:extLst>
                <a:ext uri="{FF2B5EF4-FFF2-40B4-BE49-F238E27FC236}">
                  <a16:creationId xmlns:a16="http://schemas.microsoft.com/office/drawing/2014/main" id="{8D6232B7-FEB2-22F5-4006-27A0A324B87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6524" y="1747461"/>
              <a:ext cx="695176" cy="1010578"/>
            </a:xfrm>
            <a:prstGeom prst="rect">
              <a:avLst/>
            </a:prstGeom>
          </p:spPr>
        </p:pic>
      </p:grpSp>
      <p:grpSp>
        <p:nvGrpSpPr>
          <p:cNvPr id="75" name="그룹 74">
            <a:extLst>
              <a:ext uri="{FF2B5EF4-FFF2-40B4-BE49-F238E27FC236}">
                <a16:creationId xmlns:a16="http://schemas.microsoft.com/office/drawing/2014/main" id="{5FF13D2D-D041-A2FF-4325-0BEBCD743117}"/>
              </a:ext>
            </a:extLst>
          </p:cNvPr>
          <p:cNvGrpSpPr/>
          <p:nvPr/>
        </p:nvGrpSpPr>
        <p:grpSpPr>
          <a:xfrm>
            <a:off x="4500124" y="1247552"/>
            <a:ext cx="2010396" cy="2010394"/>
            <a:chOff x="4500124" y="1247552"/>
            <a:chExt cx="2010396" cy="2010394"/>
          </a:xfrm>
        </p:grpSpPr>
        <p:sp>
          <p:nvSpPr>
            <p:cNvPr id="18" name="타원 17">
              <a:extLst>
                <a:ext uri="{FF2B5EF4-FFF2-40B4-BE49-F238E27FC236}">
                  <a16:creationId xmlns:a16="http://schemas.microsoft.com/office/drawing/2014/main" id="{4AAE5BDB-C914-9F3B-A950-BBEE6CFB7E3C}"/>
                </a:ext>
              </a:extLst>
            </p:cNvPr>
            <p:cNvSpPr/>
            <p:nvPr/>
          </p:nvSpPr>
          <p:spPr>
            <a:xfrm>
              <a:off x="4500124" y="1247552"/>
              <a:ext cx="2010396" cy="2010394"/>
            </a:xfrm>
            <a:prstGeom prst="ellipse">
              <a:avLst/>
            </a:prstGeom>
            <a:solidFill>
              <a:srgbClr val="AAE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3AAECEC7-771C-7BAD-3B69-E1ABA29C0B92}"/>
                </a:ext>
              </a:extLst>
            </p:cNvPr>
            <p:cNvGrpSpPr/>
            <p:nvPr/>
          </p:nvGrpSpPr>
          <p:grpSpPr>
            <a:xfrm>
              <a:off x="4762978" y="1744241"/>
              <a:ext cx="1484688" cy="1017016"/>
              <a:chOff x="4736840" y="1806843"/>
              <a:chExt cx="1405962" cy="963088"/>
            </a:xfrm>
          </p:grpSpPr>
          <p:pic>
            <p:nvPicPr>
              <p:cNvPr id="43" name="그림 42">
                <a:extLst>
                  <a:ext uri="{FF2B5EF4-FFF2-40B4-BE49-F238E27FC236}">
                    <a16:creationId xmlns:a16="http://schemas.microsoft.com/office/drawing/2014/main" id="{65ABB220-DAEA-7BE5-B724-E7BCC19248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/>
            </p:blipFill>
            <p:spPr>
              <a:xfrm>
                <a:off x="4736840" y="1806843"/>
                <a:ext cx="713173" cy="963088"/>
              </a:xfrm>
              <a:prstGeom prst="rect">
                <a:avLst/>
              </a:prstGeom>
            </p:spPr>
          </p:pic>
          <p:pic>
            <p:nvPicPr>
              <p:cNvPr id="45" name="그림 44">
                <a:extLst>
                  <a:ext uri="{FF2B5EF4-FFF2-40B4-BE49-F238E27FC236}">
                    <a16:creationId xmlns:a16="http://schemas.microsoft.com/office/drawing/2014/main" id="{9D4E13EC-9DAA-39DD-5144-22059DF24B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484488" y="1812938"/>
                <a:ext cx="658314" cy="956993"/>
              </a:xfrm>
              <a:prstGeom prst="rect">
                <a:avLst/>
              </a:prstGeom>
            </p:spPr>
          </p:pic>
        </p:grpSp>
      </p:grpSp>
      <p:grpSp>
        <p:nvGrpSpPr>
          <p:cNvPr id="76" name="그룹 75">
            <a:extLst>
              <a:ext uri="{FF2B5EF4-FFF2-40B4-BE49-F238E27FC236}">
                <a16:creationId xmlns:a16="http://schemas.microsoft.com/office/drawing/2014/main" id="{7EDBEB16-AB37-6F73-CB4E-A0F08ABB9AA1}"/>
              </a:ext>
            </a:extLst>
          </p:cNvPr>
          <p:cNvGrpSpPr/>
          <p:nvPr/>
        </p:nvGrpSpPr>
        <p:grpSpPr>
          <a:xfrm>
            <a:off x="8181334" y="1247552"/>
            <a:ext cx="2010396" cy="2010394"/>
            <a:chOff x="8181334" y="1247552"/>
            <a:chExt cx="2010396" cy="2010394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78112B66-1C63-B3E0-4F02-03911054459A}"/>
                </a:ext>
              </a:extLst>
            </p:cNvPr>
            <p:cNvSpPr/>
            <p:nvPr/>
          </p:nvSpPr>
          <p:spPr>
            <a:xfrm>
              <a:off x="8181334" y="1247552"/>
              <a:ext cx="2010396" cy="2010394"/>
            </a:xfrm>
            <a:prstGeom prst="ellipse">
              <a:avLst/>
            </a:prstGeom>
            <a:solidFill>
              <a:srgbClr val="AAE06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6EDF9657-50C2-D204-5B46-0EA28A5C062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/>
          </p:blipFill>
          <p:spPr>
            <a:xfrm>
              <a:off x="8809979" y="1744241"/>
              <a:ext cx="753108" cy="1017016"/>
            </a:xfrm>
            <a:prstGeom prst="rect">
              <a:avLst/>
            </a:prstGeom>
          </p:spPr>
        </p:pic>
      </p:grpSp>
      <p:pic>
        <p:nvPicPr>
          <p:cNvPr id="49" name="그림 48">
            <a:extLst>
              <a:ext uri="{FF2B5EF4-FFF2-40B4-BE49-F238E27FC236}">
                <a16:creationId xmlns:a16="http://schemas.microsoft.com/office/drawing/2014/main" id="{D646BC12-090F-071E-A969-78B8EB347D9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370"/>
          <a:stretch/>
        </p:blipFill>
        <p:spPr>
          <a:xfrm>
            <a:off x="0" y="4483100"/>
            <a:ext cx="12192000" cy="2374900"/>
          </a:xfrm>
          <a:prstGeom prst="rect">
            <a:avLst/>
          </a:prstGeom>
        </p:spPr>
      </p:pic>
      <p:sp>
        <p:nvSpPr>
          <p:cNvPr id="11" name="제목 10">
            <a:extLst>
              <a:ext uri="{FF2B5EF4-FFF2-40B4-BE49-F238E27FC236}">
                <a16:creationId xmlns:a16="http://schemas.microsoft.com/office/drawing/2014/main" id="{4A2AD06F-A112-093E-6854-BA10C9CCD8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733140" cy="461665"/>
          </a:xfrm>
        </p:spPr>
        <p:txBody>
          <a:bodyPr/>
          <a:lstStyle/>
          <a:p>
            <a:r>
              <a:rPr lang="ko-KR" altLang="en-US" dirty="0"/>
              <a:t>회원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407C2D5-164D-9F72-658C-469608339A20}"/>
              </a:ext>
            </a:extLst>
          </p:cNvPr>
          <p:cNvSpPr/>
          <p:nvPr/>
        </p:nvSpPr>
        <p:spPr>
          <a:xfrm>
            <a:off x="6858000" y="5340513"/>
            <a:ext cx="4796136" cy="492443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atinLnBrk="0"/>
            <a:r>
              <a:rPr lang="ko-KR" altLang="en-US" sz="32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우수한 연구 업적을 가진</a:t>
            </a:r>
          </a:p>
        </p:txBody>
      </p: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C1BC28C0-9C69-7545-9B5F-D11A7D5FB470}"/>
              </a:ext>
            </a:extLst>
          </p:cNvPr>
          <p:cNvGrpSpPr/>
          <p:nvPr/>
        </p:nvGrpSpPr>
        <p:grpSpPr>
          <a:xfrm>
            <a:off x="9071901" y="2950951"/>
            <a:ext cx="1961928" cy="1756950"/>
            <a:chOff x="9071901" y="2950951"/>
            <a:chExt cx="1961928" cy="1756950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7159B6E5-836D-482D-E879-2E0591F650E0}"/>
                </a:ext>
              </a:extLst>
            </p:cNvPr>
            <p:cNvSpPr/>
            <p:nvPr/>
          </p:nvSpPr>
          <p:spPr>
            <a:xfrm>
              <a:off x="9416399" y="3399851"/>
              <a:ext cx="1617430" cy="1308050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1000"/>
                </a:spcAft>
              </a:pPr>
              <a:r>
                <a:rPr lang="ko-KR" altLang="en-US" sz="15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선발공고</a:t>
              </a:r>
              <a:endParaRPr lang="en-US" altLang="ko-KR" sz="15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>
                <a:spcAft>
                  <a:spcPts val="1000"/>
                </a:spcAft>
              </a:pPr>
              <a:r>
                <a:rPr lang="ko-KR" altLang="en-US" sz="15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자료검토위원회</a:t>
              </a:r>
              <a:endParaRPr lang="en-US" altLang="ko-KR" sz="15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>
                <a:spcAft>
                  <a:spcPts val="1000"/>
                </a:spcAft>
              </a:pPr>
              <a:r>
                <a:rPr lang="ko-KR" altLang="en-US" sz="1500" spc="-2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학부별</a:t>
              </a:r>
              <a:r>
                <a:rPr lang="ko-KR" altLang="en-US" sz="15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예비심사위원회</a:t>
              </a:r>
              <a:endParaRPr lang="en-US" altLang="ko-KR" sz="15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>
                <a:spcAft>
                  <a:spcPts val="1000"/>
                </a:spcAft>
              </a:pPr>
              <a:r>
                <a:rPr lang="ko-KR" altLang="en-US" sz="15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회원심사위원회</a:t>
              </a:r>
            </a:p>
          </p:txBody>
        </p:sp>
        <p:cxnSp>
          <p:nvCxnSpPr>
            <p:cNvPr id="34" name="직선 연결선 33">
              <a:extLst>
                <a:ext uri="{FF2B5EF4-FFF2-40B4-BE49-F238E27FC236}">
                  <a16:creationId xmlns:a16="http://schemas.microsoft.com/office/drawing/2014/main" id="{BC2998CF-C584-5F7B-4580-C419F7E6223F}"/>
                </a:ext>
              </a:extLst>
            </p:cNvPr>
            <p:cNvCxnSpPr>
              <a:cxnSpLocks/>
            </p:cNvCxnSpPr>
            <p:nvPr/>
          </p:nvCxnSpPr>
          <p:spPr>
            <a:xfrm>
              <a:off x="9186532" y="2950951"/>
              <a:ext cx="0" cy="1532149"/>
            </a:xfrm>
            <a:prstGeom prst="line">
              <a:avLst/>
            </a:prstGeom>
            <a:ln>
              <a:solidFill>
                <a:srgbClr val="AAE06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타원 35">
              <a:extLst>
                <a:ext uri="{FF2B5EF4-FFF2-40B4-BE49-F238E27FC236}">
                  <a16:creationId xmlns:a16="http://schemas.microsoft.com/office/drawing/2014/main" id="{AF341885-1103-6DAB-C8D9-A97BD9AA5E11}"/>
                </a:ext>
              </a:extLst>
            </p:cNvPr>
            <p:cNvSpPr/>
            <p:nvPr/>
          </p:nvSpPr>
          <p:spPr>
            <a:xfrm>
              <a:off x="9071901" y="3396425"/>
              <a:ext cx="229262" cy="22926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AAE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8000" bIns="0" rtlCol="0" anchor="ctr"/>
            <a:lstStyle/>
            <a:p>
              <a:pPr algn="ctr"/>
              <a:r>
                <a:rPr lang="en-US" altLang="ko-KR" sz="12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1</a:t>
              </a:r>
              <a:endParaRPr lang="ko-KR" altLang="en-US" sz="12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37" name="타원 36">
              <a:extLst>
                <a:ext uri="{FF2B5EF4-FFF2-40B4-BE49-F238E27FC236}">
                  <a16:creationId xmlns:a16="http://schemas.microsoft.com/office/drawing/2014/main" id="{FC8DE778-E64D-B778-880D-6E33D2DCF4B6}"/>
                </a:ext>
              </a:extLst>
            </p:cNvPr>
            <p:cNvSpPr/>
            <p:nvPr/>
          </p:nvSpPr>
          <p:spPr>
            <a:xfrm>
              <a:off x="9071901" y="3750437"/>
              <a:ext cx="229262" cy="22926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AAE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8000" bIns="0" rtlCol="0" anchor="ctr"/>
            <a:lstStyle/>
            <a:p>
              <a:pPr algn="ctr"/>
              <a:r>
                <a:rPr lang="en-US" altLang="ko-KR" sz="12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2</a:t>
              </a:r>
              <a:endParaRPr lang="ko-KR" altLang="en-US" sz="12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86304D29-F8EB-6AF7-3A3A-31BA5E33490B}"/>
                </a:ext>
              </a:extLst>
            </p:cNvPr>
            <p:cNvSpPr/>
            <p:nvPr/>
          </p:nvSpPr>
          <p:spPr>
            <a:xfrm>
              <a:off x="9071901" y="4104449"/>
              <a:ext cx="229262" cy="22926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AAE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8000" bIns="0" rtlCol="0" anchor="ctr"/>
            <a:lstStyle/>
            <a:p>
              <a:pPr algn="ctr"/>
              <a:r>
                <a:rPr lang="en-US" altLang="ko-KR" sz="12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3</a:t>
              </a:r>
              <a:endParaRPr lang="ko-KR" altLang="en-US" sz="12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41DC46A8-AA65-64CE-39D6-8758EDAA4AB6}"/>
                </a:ext>
              </a:extLst>
            </p:cNvPr>
            <p:cNvSpPr/>
            <p:nvPr/>
          </p:nvSpPr>
          <p:spPr>
            <a:xfrm>
              <a:off x="9071901" y="4458462"/>
              <a:ext cx="229262" cy="22926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AAE06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18000" bIns="0" rtlCol="0" anchor="ctr"/>
            <a:lstStyle/>
            <a:p>
              <a:pPr algn="ctr"/>
              <a:r>
                <a:rPr lang="en-US" altLang="ko-KR" sz="12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</a:t>
              </a:r>
              <a:endParaRPr lang="ko-KR" altLang="en-US" sz="12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CEF6800E-21CE-62E0-F854-500A9C6D6CAA}"/>
              </a:ext>
            </a:extLst>
          </p:cNvPr>
          <p:cNvGrpSpPr/>
          <p:nvPr/>
        </p:nvGrpSpPr>
        <p:grpSpPr>
          <a:xfrm>
            <a:off x="10262262" y="1889577"/>
            <a:ext cx="1378195" cy="1079694"/>
            <a:chOff x="10262262" y="1889577"/>
            <a:chExt cx="1378195" cy="1079694"/>
          </a:xfrm>
        </p:grpSpPr>
        <p:sp>
          <p:nvSpPr>
            <p:cNvPr id="28" name="직사각형 27"/>
            <p:cNvSpPr/>
            <p:nvPr/>
          </p:nvSpPr>
          <p:spPr>
            <a:xfrm>
              <a:off x="10262262" y="2599939"/>
              <a:ext cx="1371209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altLang="ko-KR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단계 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심사</a:t>
              </a:r>
            </a:p>
          </p:txBody>
        </p:sp>
        <p:pic>
          <p:nvPicPr>
            <p:cNvPr id="59" name="그래픽 58">
              <a:extLst>
                <a:ext uri="{FF2B5EF4-FFF2-40B4-BE49-F238E27FC236}">
                  <a16:creationId xmlns:a16="http://schemas.microsoft.com/office/drawing/2014/main" id="{177BB0BB-72BD-6809-983F-C5A8CE89C96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rcRect b="7708"/>
            <a:stretch/>
          </p:blipFill>
          <p:spPr>
            <a:xfrm>
              <a:off x="10344001" y="1889577"/>
              <a:ext cx="697470" cy="635454"/>
            </a:xfrm>
            <a:prstGeom prst="rect">
              <a:avLst/>
            </a:prstGeom>
          </p:spPr>
        </p:pic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id="{782B062A-9F2B-3ADF-A4EA-B712BCB0A78E}"/>
                </a:ext>
              </a:extLst>
            </p:cNvPr>
            <p:cNvCxnSpPr>
              <a:cxnSpLocks/>
            </p:cNvCxnSpPr>
            <p:nvPr/>
          </p:nvCxnSpPr>
          <p:spPr>
            <a:xfrm>
              <a:off x="10262262" y="2525031"/>
              <a:ext cx="1378195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그룹 71">
            <a:extLst>
              <a:ext uri="{FF2B5EF4-FFF2-40B4-BE49-F238E27FC236}">
                <a16:creationId xmlns:a16="http://schemas.microsoft.com/office/drawing/2014/main" id="{636FB49E-4B77-43E9-AEA5-3EB6CF6A6BCA}"/>
              </a:ext>
            </a:extLst>
          </p:cNvPr>
          <p:cNvGrpSpPr/>
          <p:nvPr/>
        </p:nvGrpSpPr>
        <p:grpSpPr>
          <a:xfrm>
            <a:off x="6612282" y="1818322"/>
            <a:ext cx="1282038" cy="1150949"/>
            <a:chOff x="6612282" y="1818322"/>
            <a:chExt cx="1282038" cy="1150949"/>
          </a:xfrm>
        </p:grpSpPr>
        <p:sp>
          <p:nvSpPr>
            <p:cNvPr id="22" name="직사각형 21"/>
            <p:cNvSpPr/>
            <p:nvPr/>
          </p:nvSpPr>
          <p:spPr>
            <a:xfrm>
              <a:off x="6622610" y="2599939"/>
              <a:ext cx="1270220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나이 </a:t>
              </a:r>
              <a:r>
                <a:rPr lang="en-US" altLang="ko-KR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45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세</a:t>
              </a:r>
            </a:p>
          </p:txBody>
        </p:sp>
        <p:pic>
          <p:nvPicPr>
            <p:cNvPr id="57" name="그래픽 56">
              <a:extLst>
                <a:ext uri="{FF2B5EF4-FFF2-40B4-BE49-F238E27FC236}">
                  <a16:creationId xmlns:a16="http://schemas.microsoft.com/office/drawing/2014/main" id="{A5B2B7DE-7D24-3C07-A2AC-C3C664B0FA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rcRect b="6026"/>
            <a:stretch/>
          </p:blipFill>
          <p:spPr>
            <a:xfrm>
              <a:off x="6676568" y="1818322"/>
              <a:ext cx="623391" cy="706709"/>
            </a:xfrm>
            <a:prstGeom prst="rect">
              <a:avLst/>
            </a:prstGeom>
          </p:spPr>
        </p:pic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id="{C31DA30E-AF4A-D65E-447F-6231DBDDE97F}"/>
                </a:ext>
              </a:extLst>
            </p:cNvPr>
            <p:cNvCxnSpPr>
              <a:cxnSpLocks/>
            </p:cNvCxnSpPr>
            <p:nvPr/>
          </p:nvCxnSpPr>
          <p:spPr>
            <a:xfrm>
              <a:off x="6612282" y="2525031"/>
              <a:ext cx="128203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그룹 72">
            <a:extLst>
              <a:ext uri="{FF2B5EF4-FFF2-40B4-BE49-F238E27FC236}">
                <a16:creationId xmlns:a16="http://schemas.microsoft.com/office/drawing/2014/main" id="{71B14DAA-FAA7-6DE4-C25B-67B797B0CD3A}"/>
              </a:ext>
            </a:extLst>
          </p:cNvPr>
          <p:cNvGrpSpPr/>
          <p:nvPr/>
        </p:nvGrpSpPr>
        <p:grpSpPr>
          <a:xfrm>
            <a:off x="2941982" y="1886856"/>
            <a:ext cx="1175358" cy="1082415"/>
            <a:chOff x="2916582" y="1886856"/>
            <a:chExt cx="1175358" cy="1082415"/>
          </a:xfrm>
        </p:grpSpPr>
        <p:sp>
          <p:nvSpPr>
            <p:cNvPr id="23" name="직사각형 22"/>
            <p:cNvSpPr/>
            <p:nvPr/>
          </p:nvSpPr>
          <p:spPr>
            <a:xfrm>
              <a:off x="2937482" y="2599939"/>
              <a:ext cx="1091646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altLang="ko-KR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3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년 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임기</a:t>
              </a:r>
              <a:endParaRPr lang="en-US" altLang="ko-KR" sz="24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6B005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pic>
          <p:nvPicPr>
            <p:cNvPr id="64" name="그래픽 63">
              <a:extLst>
                <a:ext uri="{FF2B5EF4-FFF2-40B4-BE49-F238E27FC236}">
                  <a16:creationId xmlns:a16="http://schemas.microsoft.com/office/drawing/2014/main" id="{6FEFED7A-D42A-8907-015C-EC1F5E665F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2999172" y="1886856"/>
              <a:ext cx="866775" cy="638175"/>
            </a:xfrm>
            <a:prstGeom prst="rect">
              <a:avLst/>
            </a:prstGeom>
          </p:spPr>
        </p:pic>
        <p:cxnSp>
          <p:nvCxnSpPr>
            <p:cNvPr id="69" name="직선 연결선 68">
              <a:extLst>
                <a:ext uri="{FF2B5EF4-FFF2-40B4-BE49-F238E27FC236}">
                  <a16:creationId xmlns:a16="http://schemas.microsoft.com/office/drawing/2014/main" id="{5835AC38-D655-B208-7DFB-053CF0269884}"/>
                </a:ext>
              </a:extLst>
            </p:cNvPr>
            <p:cNvCxnSpPr>
              <a:cxnSpLocks/>
            </p:cNvCxnSpPr>
            <p:nvPr/>
          </p:nvCxnSpPr>
          <p:spPr>
            <a:xfrm>
              <a:off x="2916582" y="2525031"/>
              <a:ext cx="1175358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8" name="그림 77">
            <a:extLst>
              <a:ext uri="{FF2B5EF4-FFF2-40B4-BE49-F238E27FC236}">
                <a16:creationId xmlns:a16="http://schemas.microsoft.com/office/drawing/2014/main" id="{A4F05AF5-57ED-51A1-65B4-7DB45BF1CF7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545" y="3425943"/>
            <a:ext cx="2905975" cy="3432057"/>
          </a:xfrm>
          <a:prstGeom prst="rect">
            <a:avLst/>
          </a:prstGeom>
        </p:spPr>
      </p:pic>
      <p:pic>
        <p:nvPicPr>
          <p:cNvPr id="80" name="그림 79">
            <a:extLst>
              <a:ext uri="{FF2B5EF4-FFF2-40B4-BE49-F238E27FC236}">
                <a16:creationId xmlns:a16="http://schemas.microsoft.com/office/drawing/2014/main" id="{5821F571-D311-158A-A2A7-8F0235D36762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82"/>
          <a:stretch/>
        </p:blipFill>
        <p:spPr>
          <a:xfrm>
            <a:off x="25400" y="2267311"/>
            <a:ext cx="4211870" cy="4590689"/>
          </a:xfrm>
          <a:prstGeom prst="rect">
            <a:avLst/>
          </a:prstGeom>
        </p:spPr>
      </p:pic>
      <p:sp>
        <p:nvSpPr>
          <p:cNvPr id="89" name="직사각형 88">
            <a:extLst>
              <a:ext uri="{FF2B5EF4-FFF2-40B4-BE49-F238E27FC236}">
                <a16:creationId xmlns:a16="http://schemas.microsoft.com/office/drawing/2014/main" id="{E3FDF253-10AA-0E08-4E93-C654E5B9CB98}"/>
              </a:ext>
            </a:extLst>
          </p:cNvPr>
          <p:cNvSpPr/>
          <p:nvPr/>
        </p:nvSpPr>
        <p:spPr>
          <a:xfrm>
            <a:off x="6858000" y="5857101"/>
            <a:ext cx="4796136" cy="55399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latinLnBrk="0"/>
            <a:r>
              <a:rPr lang="ko-KR" altLang="en-US" sz="36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젊은 과학자 </a:t>
            </a:r>
            <a:r>
              <a:rPr lang="ko-KR" altLang="en-US" sz="32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선발</a:t>
            </a:r>
          </a:p>
        </p:txBody>
      </p:sp>
    </p:spTree>
    <p:extLst>
      <p:ext uri="{BB962C8B-B14F-4D97-AF65-F5344CB8AC3E}">
        <p14:creationId xmlns:p14="http://schemas.microsoft.com/office/powerpoint/2010/main" val="19471354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07 2.22222E-6 L 4.16667E-7 2.22222E-6 " pathEditMode="relative" rAng="0" ptsTypes="AA">
                                      <p:cBhvr>
                                        <p:cTn id="9" dur="3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7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0.02579 1.48148E-6 L -3.75E-6 1.48148E-6 " pathEditMode="relative" rAng="0" ptsTypes="AA">
                                      <p:cBhvr>
                                        <p:cTn id="14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0" presetClass="path" presetSubtype="0" accel="44000" decel="46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6028 4.81481E-6 L -3.125E-6 4.81481E-6 " pathEditMode="relative" rAng="0" ptsTypes="AA">
                                      <p:cBhvr>
                                        <p:cTn id="24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44000" decel="4600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-0.06028 4.81481E-6 L -3.125E-6 4.81481E-6 " pathEditMode="relative" rAng="0" ptsTypes="AA">
                                      <p:cBhvr>
                                        <p:cTn id="34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" y="0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44000" decel="4600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Motion origin="layout" path="M -0.06028 4.81481E-6 L -3.125E-6 4.81481E-6 " pathEditMode="relative" rAng="0" ptsTypes="AA">
                                      <p:cBhvr>
                                        <p:cTn id="44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8" y="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0" presetClass="path" presetSubtype="0" accel="44000" decel="46000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8.33333E-7 -2.59259E-6 L 0.11068 -2.59259E-6 " pathEditMode="relative" rAng="0" ptsTypes="AA">
                                      <p:cBhvr>
                                        <p:cTn id="52" dur="5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0" presetClass="path" presetSubtype="0" accel="44000" decel="46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8.33333E-7 -2.59259E-6 L 0.11068 -2.59259E-6 " pathEditMode="relative" rAng="0" ptsTypes="AA">
                                      <p:cBhvr>
                                        <p:cTn id="57" dur="500" spd="-100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89" grpId="0"/>
      <p:bldP spid="8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그림 54">
            <a:extLst>
              <a:ext uri="{FF2B5EF4-FFF2-40B4-BE49-F238E27FC236}">
                <a16:creationId xmlns:a16="http://schemas.microsoft.com/office/drawing/2014/main" id="{9071F194-7971-D9BE-8199-EF8190FA9E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4443984"/>
          </a:xfrm>
          <a:prstGeom prst="rect">
            <a:avLst/>
          </a:prstGeom>
        </p:spPr>
      </p:pic>
      <p:sp>
        <p:nvSpPr>
          <p:cNvPr id="12" name="제목 11">
            <a:extLst>
              <a:ext uri="{FF2B5EF4-FFF2-40B4-BE49-F238E27FC236}">
                <a16:creationId xmlns:a16="http://schemas.microsoft.com/office/drawing/2014/main" id="{A41096DD-00A4-E062-DB78-296FDE2DC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1799138" cy="461665"/>
          </a:xfrm>
          <a:noFill/>
        </p:spPr>
        <p:txBody>
          <a:bodyPr wrap="none"/>
          <a:lstStyle/>
          <a:p>
            <a:r>
              <a:rPr lang="ko-KR" altLang="en-US" dirty="0" err="1"/>
              <a:t>학부별</a:t>
            </a:r>
            <a:r>
              <a:rPr lang="ko-KR" altLang="en-US" dirty="0"/>
              <a:t> 정원</a:t>
            </a:r>
          </a:p>
        </p:txBody>
      </p: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3C9DF662-28D7-8D15-3320-6EB9D64A088F}"/>
              </a:ext>
            </a:extLst>
          </p:cNvPr>
          <p:cNvGrpSpPr/>
          <p:nvPr/>
        </p:nvGrpSpPr>
        <p:grpSpPr>
          <a:xfrm>
            <a:off x="1919008" y="4577078"/>
            <a:ext cx="3114941" cy="1835874"/>
            <a:chOff x="1828931" y="4551678"/>
            <a:chExt cx="3114941" cy="1835874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BDB6715-3E07-8D64-6D71-4A1ED81922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893"/>
            <a:stretch/>
          </p:blipFill>
          <p:spPr>
            <a:xfrm>
              <a:off x="2350339" y="4551678"/>
              <a:ext cx="2072124" cy="1835874"/>
            </a:xfrm>
            <a:prstGeom prst="rect">
              <a:avLst/>
            </a:prstGeom>
          </p:spPr>
        </p:pic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508DE1AC-0476-2C85-D3BD-D7262632E925}"/>
                </a:ext>
              </a:extLst>
            </p:cNvPr>
            <p:cNvCxnSpPr>
              <a:cxnSpLocks/>
            </p:cNvCxnSpPr>
            <p:nvPr/>
          </p:nvCxnSpPr>
          <p:spPr>
            <a:xfrm>
              <a:off x="1828931" y="6387552"/>
              <a:ext cx="3114941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7E013145-1DB4-B6B1-F1CD-1C2207F2A2C6}"/>
              </a:ext>
            </a:extLst>
          </p:cNvPr>
          <p:cNvGrpSpPr/>
          <p:nvPr/>
        </p:nvGrpSpPr>
        <p:grpSpPr>
          <a:xfrm>
            <a:off x="5069359" y="5292220"/>
            <a:ext cx="5216522" cy="1354217"/>
            <a:chOff x="5069359" y="5292220"/>
            <a:chExt cx="5216522" cy="1354217"/>
          </a:xfrm>
        </p:grpSpPr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id="{27C08010-D05B-3D6F-D78E-3D47AB9D0932}"/>
                </a:ext>
              </a:extLst>
            </p:cNvPr>
            <p:cNvSpPr/>
            <p:nvPr/>
          </p:nvSpPr>
          <p:spPr>
            <a:xfrm>
              <a:off x="7309873" y="5650261"/>
              <a:ext cx="2976008" cy="769441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3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Members in total</a:t>
              </a:r>
            </a:p>
            <a:p>
              <a:pPr algn="ctr"/>
              <a:r>
                <a:rPr lang="en-US" altLang="ko-KR" sz="20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One Chair, Five Vice Chairs</a:t>
              </a:r>
              <a:endParaRPr lang="ko-KR" altLang="en-US" sz="20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7E818E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45" name="직사각형 44">
              <a:extLst>
                <a:ext uri="{FF2B5EF4-FFF2-40B4-BE49-F238E27FC236}">
                  <a16:creationId xmlns:a16="http://schemas.microsoft.com/office/drawing/2014/main" id="{76ECF52C-44E3-FA4B-2442-120B3C7A80E8}"/>
                </a:ext>
              </a:extLst>
            </p:cNvPr>
            <p:cNvSpPr/>
            <p:nvPr/>
          </p:nvSpPr>
          <p:spPr>
            <a:xfrm>
              <a:off x="5069359" y="5292220"/>
              <a:ext cx="2079416" cy="135421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z="88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150</a:t>
              </a:r>
              <a:endParaRPr lang="ko-KR" altLang="en-US" sz="88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B394C675-ADD7-DD90-922D-6B405FEC4464}"/>
              </a:ext>
            </a:extLst>
          </p:cNvPr>
          <p:cNvGrpSpPr/>
          <p:nvPr/>
        </p:nvGrpSpPr>
        <p:grpSpPr>
          <a:xfrm>
            <a:off x="984494" y="2733470"/>
            <a:ext cx="1650756" cy="1710514"/>
            <a:chOff x="984494" y="2733470"/>
            <a:chExt cx="1650756" cy="1710514"/>
          </a:xfrm>
        </p:grpSpPr>
        <p:pic>
          <p:nvPicPr>
            <p:cNvPr id="57" name="그림 56">
              <a:extLst>
                <a:ext uri="{FF2B5EF4-FFF2-40B4-BE49-F238E27FC236}">
                  <a16:creationId xmlns:a16="http://schemas.microsoft.com/office/drawing/2014/main" id="{598CAD2E-D010-2DAA-38E9-6FD5B098C99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075" t="61509" r="78385"/>
            <a:stretch/>
          </p:blipFill>
          <p:spPr>
            <a:xfrm>
              <a:off x="984494" y="2733470"/>
              <a:ext cx="1650756" cy="1710514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DC645782-7CB4-C07C-58B8-2BCB4C0859D4}"/>
                </a:ext>
              </a:extLst>
            </p:cNvPr>
            <p:cNvSpPr/>
            <p:nvPr/>
          </p:nvSpPr>
          <p:spPr>
            <a:xfrm>
              <a:off x="1828931" y="3908251"/>
              <a:ext cx="128881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8</a:t>
              </a:r>
            </a:p>
          </p:txBody>
        </p:sp>
      </p:grpSp>
      <p:pic>
        <p:nvPicPr>
          <p:cNvPr id="61" name="그림 60">
            <a:extLst>
              <a:ext uri="{FF2B5EF4-FFF2-40B4-BE49-F238E27FC236}">
                <a16:creationId xmlns:a16="http://schemas.microsoft.com/office/drawing/2014/main" id="{1BD74705-E0CF-20A1-AD56-8474576B5F3D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53" t="31354" r="48809"/>
          <a:stretch/>
        </p:blipFill>
        <p:spPr>
          <a:xfrm>
            <a:off x="2249714" y="1393370"/>
            <a:ext cx="3991429" cy="3050613"/>
          </a:xfrm>
          <a:prstGeom prst="rect">
            <a:avLst/>
          </a:prstGeom>
        </p:spPr>
      </p:pic>
      <p:sp>
        <p:nvSpPr>
          <p:cNvPr id="76" name="직사각형 75">
            <a:extLst>
              <a:ext uri="{FF2B5EF4-FFF2-40B4-BE49-F238E27FC236}">
                <a16:creationId xmlns:a16="http://schemas.microsoft.com/office/drawing/2014/main" id="{185178D1-4689-DB44-2909-42F62A0A27EF}"/>
              </a:ext>
            </a:extLst>
          </p:cNvPr>
          <p:cNvSpPr/>
          <p:nvPr/>
        </p:nvSpPr>
        <p:spPr>
          <a:xfrm>
            <a:off x="1481721" y="2565226"/>
            <a:ext cx="823302" cy="276999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 algn="ctr"/>
            <a:r>
              <a:rPr lang="ko-KR" altLang="en-US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738A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정책학부</a:t>
            </a:r>
            <a:endParaRPr lang="en-US" altLang="ko-KR" spc="-12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1738AD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pic>
        <p:nvPicPr>
          <p:cNvPr id="78" name="그림 77">
            <a:extLst>
              <a:ext uri="{FF2B5EF4-FFF2-40B4-BE49-F238E27FC236}">
                <a16:creationId xmlns:a16="http://schemas.microsoft.com/office/drawing/2014/main" id="{E1589007-2531-8D11-6F6A-E16F5787B62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8" t="30995" r="34779"/>
          <a:stretch/>
        </p:blipFill>
        <p:spPr>
          <a:xfrm>
            <a:off x="4051138" y="1377386"/>
            <a:ext cx="3900669" cy="3066597"/>
          </a:xfrm>
          <a:prstGeom prst="rect">
            <a:avLst/>
          </a:prstGeom>
        </p:spPr>
      </p:pic>
      <p:grpSp>
        <p:nvGrpSpPr>
          <p:cNvPr id="80" name="그룹 79">
            <a:extLst>
              <a:ext uri="{FF2B5EF4-FFF2-40B4-BE49-F238E27FC236}">
                <a16:creationId xmlns:a16="http://schemas.microsoft.com/office/drawing/2014/main" id="{FF8C00F9-A42B-FFAE-799B-A67ED00F35C9}"/>
              </a:ext>
            </a:extLst>
          </p:cNvPr>
          <p:cNvGrpSpPr/>
          <p:nvPr/>
        </p:nvGrpSpPr>
        <p:grpSpPr>
          <a:xfrm>
            <a:off x="3842058" y="1136476"/>
            <a:ext cx="617477" cy="1477149"/>
            <a:chOff x="3842058" y="1136476"/>
            <a:chExt cx="617477" cy="1477149"/>
          </a:xfrm>
        </p:grpSpPr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17305133-CD78-291A-8980-69C9401C1E06}"/>
                </a:ext>
              </a:extLst>
            </p:cNvPr>
            <p:cNvSpPr/>
            <p:nvPr/>
          </p:nvSpPr>
          <p:spPr>
            <a:xfrm>
              <a:off x="3842058" y="1136476"/>
              <a:ext cx="617477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16400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이학부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8A6398EB-EC02-A3B4-668B-DCDEDED61DBB}"/>
                </a:ext>
              </a:extLst>
            </p:cNvPr>
            <p:cNvSpPr/>
            <p:nvPr/>
          </p:nvSpPr>
          <p:spPr>
            <a:xfrm>
              <a:off x="4021915" y="2336626"/>
              <a:ext cx="2577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45</a:t>
              </a:r>
            </a:p>
          </p:txBody>
        </p:sp>
      </p:grpSp>
      <p:grpSp>
        <p:nvGrpSpPr>
          <p:cNvPr id="81" name="그룹 80">
            <a:extLst>
              <a:ext uri="{FF2B5EF4-FFF2-40B4-BE49-F238E27FC236}">
                <a16:creationId xmlns:a16="http://schemas.microsoft.com/office/drawing/2014/main" id="{01B24569-275B-DE4A-C41D-8EAA5C35596E}"/>
              </a:ext>
            </a:extLst>
          </p:cNvPr>
          <p:cNvGrpSpPr/>
          <p:nvPr/>
        </p:nvGrpSpPr>
        <p:grpSpPr>
          <a:xfrm>
            <a:off x="5661333" y="1155526"/>
            <a:ext cx="617477" cy="1477149"/>
            <a:chOff x="5661333" y="1155526"/>
            <a:chExt cx="617477" cy="1477149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EE0EAC49-B944-F262-E18B-CD6E45F91EAD}"/>
                </a:ext>
              </a:extLst>
            </p:cNvPr>
            <p:cNvSpPr/>
            <p:nvPr/>
          </p:nvSpPr>
          <p:spPr>
            <a:xfrm>
              <a:off x="5841190" y="2355676"/>
              <a:ext cx="2577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45</a:t>
              </a: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234ACEC0-09A3-DA38-2162-9934EE067FC7}"/>
                </a:ext>
              </a:extLst>
            </p:cNvPr>
            <p:cNvSpPr/>
            <p:nvPr/>
          </p:nvSpPr>
          <p:spPr>
            <a:xfrm>
              <a:off x="5661333" y="1155526"/>
              <a:ext cx="617477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0444E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공학부</a:t>
              </a:r>
            </a:p>
          </p:txBody>
        </p:sp>
      </p:grpSp>
      <p:pic>
        <p:nvPicPr>
          <p:cNvPr id="83" name="그림 82">
            <a:extLst>
              <a:ext uri="{FF2B5EF4-FFF2-40B4-BE49-F238E27FC236}">
                <a16:creationId xmlns:a16="http://schemas.microsoft.com/office/drawing/2014/main" id="{A8332334-A242-DB5E-B1E4-C8B77176AD27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58" t="49747" r="24715"/>
          <a:stretch/>
        </p:blipFill>
        <p:spPr>
          <a:xfrm>
            <a:off x="6724891" y="2210764"/>
            <a:ext cx="2453834" cy="2233219"/>
          </a:xfrm>
          <a:prstGeom prst="rect">
            <a:avLst/>
          </a:prstGeom>
        </p:spPr>
      </p:pic>
      <p:grpSp>
        <p:nvGrpSpPr>
          <p:cNvPr id="87" name="그룹 86">
            <a:extLst>
              <a:ext uri="{FF2B5EF4-FFF2-40B4-BE49-F238E27FC236}">
                <a16:creationId xmlns:a16="http://schemas.microsoft.com/office/drawing/2014/main" id="{4A4C0ACB-3D48-7D2C-CF77-EADEC1599A3C}"/>
              </a:ext>
            </a:extLst>
          </p:cNvPr>
          <p:cNvGrpSpPr/>
          <p:nvPr/>
        </p:nvGrpSpPr>
        <p:grpSpPr>
          <a:xfrm>
            <a:off x="8218025" y="1524149"/>
            <a:ext cx="2893672" cy="2919834"/>
            <a:chOff x="8218025" y="1524149"/>
            <a:chExt cx="2893672" cy="2919834"/>
          </a:xfrm>
        </p:grpSpPr>
        <p:pic>
          <p:nvPicPr>
            <p:cNvPr id="85" name="그림 84">
              <a:extLst>
                <a:ext uri="{FF2B5EF4-FFF2-40B4-BE49-F238E27FC236}">
                  <a16:creationId xmlns:a16="http://schemas.microsoft.com/office/drawing/2014/main" id="{3496C867-584E-FE8F-C7DF-766A84D387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405" t="39850" r="8861"/>
            <a:stretch/>
          </p:blipFill>
          <p:spPr>
            <a:xfrm>
              <a:off x="8218025" y="1770926"/>
              <a:ext cx="2893672" cy="2673057"/>
            </a:xfrm>
            <a:prstGeom prst="rect">
              <a:avLst/>
            </a:prstGeom>
          </p:spPr>
        </p:pic>
        <p:grpSp>
          <p:nvGrpSpPr>
            <p:cNvPr id="86" name="그룹 85">
              <a:extLst>
                <a:ext uri="{FF2B5EF4-FFF2-40B4-BE49-F238E27FC236}">
                  <a16:creationId xmlns:a16="http://schemas.microsoft.com/office/drawing/2014/main" id="{4572143B-0A43-8EC8-56C5-A3AA67CA9153}"/>
                </a:ext>
              </a:extLst>
            </p:cNvPr>
            <p:cNvGrpSpPr/>
            <p:nvPr/>
          </p:nvGrpSpPr>
          <p:grpSpPr>
            <a:xfrm>
              <a:off x="9239646" y="1524149"/>
              <a:ext cx="823302" cy="1620024"/>
              <a:chOff x="9239646" y="1524149"/>
              <a:chExt cx="823302" cy="1620024"/>
            </a:xfrm>
          </p:grpSpPr>
          <p:sp>
            <p:nvSpPr>
              <p:cNvPr id="15" name="직사각형 14">
                <a:extLst>
                  <a:ext uri="{FF2B5EF4-FFF2-40B4-BE49-F238E27FC236}">
                    <a16:creationId xmlns:a16="http://schemas.microsoft.com/office/drawing/2014/main" id="{6664156D-19CA-216D-EC20-8024F3F71826}"/>
                  </a:ext>
                </a:extLst>
              </p:cNvPr>
              <p:cNvSpPr/>
              <p:nvPr/>
            </p:nvSpPr>
            <p:spPr>
              <a:xfrm>
                <a:off x="9239646" y="1524149"/>
                <a:ext cx="823302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ko-KR" altLang="en-US" spc="-12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741948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의약학부</a:t>
                </a:r>
              </a:p>
            </p:txBody>
          </p:sp>
          <p:sp>
            <p:nvSpPr>
              <p:cNvPr id="20" name="직사각형 19">
                <a:extLst>
                  <a:ext uri="{FF2B5EF4-FFF2-40B4-BE49-F238E27FC236}">
                    <a16:creationId xmlns:a16="http://schemas.microsoft.com/office/drawing/2014/main" id="{A66C2206-D9BF-72B8-6E28-77996EB26822}"/>
                  </a:ext>
                </a:extLst>
              </p:cNvPr>
              <p:cNvSpPr/>
              <p:nvPr/>
            </p:nvSpPr>
            <p:spPr>
              <a:xfrm>
                <a:off x="9522415" y="2867174"/>
                <a:ext cx="257763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0">
                <a:spAutoFit/>
              </a:bodyPr>
              <a:lstStyle/>
              <a:p>
                <a:pPr algn="ctr"/>
                <a:r>
                  <a:rPr lang="en-US" altLang="ko-KR" spc="-12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30</a:t>
                </a:r>
              </a:p>
            </p:txBody>
          </p:sp>
        </p:grp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id="{077C0269-39C2-4D4D-996E-B6D4489076CC}"/>
              </a:ext>
            </a:extLst>
          </p:cNvPr>
          <p:cNvGrpSpPr/>
          <p:nvPr/>
        </p:nvGrpSpPr>
        <p:grpSpPr>
          <a:xfrm>
            <a:off x="7431758" y="1952774"/>
            <a:ext cx="1029129" cy="1620024"/>
            <a:chOff x="7431758" y="1952774"/>
            <a:chExt cx="1029129" cy="1620024"/>
          </a:xfrm>
        </p:grpSpPr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E54309D1-C499-341D-8F6A-8216A41F394F}"/>
                </a:ext>
              </a:extLst>
            </p:cNvPr>
            <p:cNvSpPr/>
            <p:nvPr/>
          </p:nvSpPr>
          <p:spPr>
            <a:xfrm>
              <a:off x="7431758" y="1952774"/>
              <a:ext cx="1029129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136504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농수산학부</a:t>
              </a:r>
              <a:endParaRPr lang="en-US" altLang="ko-KR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136504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158429BB-8794-3E79-4D4C-31E49098DFE2}"/>
                </a:ext>
              </a:extLst>
            </p:cNvPr>
            <p:cNvSpPr/>
            <p:nvPr/>
          </p:nvSpPr>
          <p:spPr>
            <a:xfrm>
              <a:off x="7817441" y="3295799"/>
              <a:ext cx="257763" cy="276999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22</a:t>
              </a:r>
            </a:p>
          </p:txBody>
        </p:sp>
      </p:grpSp>
      <p:sp>
        <p:nvSpPr>
          <p:cNvPr id="89" name="직사각형 88">
            <a:extLst>
              <a:ext uri="{FF2B5EF4-FFF2-40B4-BE49-F238E27FC236}">
                <a16:creationId xmlns:a16="http://schemas.microsoft.com/office/drawing/2014/main" id="{4D45698D-7C9B-A05B-4CDB-5F4C57DB5E0B}"/>
              </a:ext>
            </a:extLst>
          </p:cNvPr>
          <p:cNvSpPr/>
          <p:nvPr/>
        </p:nvSpPr>
        <p:spPr>
          <a:xfrm>
            <a:off x="10488488" y="-315416"/>
            <a:ext cx="2160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id="{FA6CE599-5AF9-E1B8-DDA6-3250A79F2BBB}"/>
              </a:ext>
            </a:extLst>
          </p:cNvPr>
          <p:cNvSpPr/>
          <p:nvPr/>
        </p:nvSpPr>
        <p:spPr>
          <a:xfrm>
            <a:off x="11067222" y="-315416"/>
            <a:ext cx="2160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91" name="직사각형 90">
            <a:extLst>
              <a:ext uri="{FF2B5EF4-FFF2-40B4-BE49-F238E27FC236}">
                <a16:creationId xmlns:a16="http://schemas.microsoft.com/office/drawing/2014/main" id="{8DACF0A3-2D03-2C54-A7F3-7817CA7E467B}"/>
              </a:ext>
            </a:extLst>
          </p:cNvPr>
          <p:cNvSpPr/>
          <p:nvPr/>
        </p:nvSpPr>
        <p:spPr>
          <a:xfrm>
            <a:off x="11611232" y="-315416"/>
            <a:ext cx="2160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id="{C2A22385-57D4-F450-C3BB-09544DB5FC31}"/>
              </a:ext>
            </a:extLst>
          </p:cNvPr>
          <p:cNvSpPr/>
          <p:nvPr/>
        </p:nvSpPr>
        <p:spPr>
          <a:xfrm>
            <a:off x="11912174" y="-315416"/>
            <a:ext cx="2160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93" name="직사각형 92">
            <a:extLst>
              <a:ext uri="{FF2B5EF4-FFF2-40B4-BE49-F238E27FC236}">
                <a16:creationId xmlns:a16="http://schemas.microsoft.com/office/drawing/2014/main" id="{6C03B6D8-413E-892E-00A9-1536448D106A}"/>
              </a:ext>
            </a:extLst>
          </p:cNvPr>
          <p:cNvSpPr/>
          <p:nvPr/>
        </p:nvSpPr>
        <p:spPr>
          <a:xfrm>
            <a:off x="10349592" y="-315416"/>
            <a:ext cx="216024" cy="457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391809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3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3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3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600"/>
                            </p:stCondLst>
                            <p:childTnLst>
                              <p:par>
                                <p:cTn id="49" presetID="1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9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3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67 2.22222E-6 L -4.79167E-6 2.22222E-6 " pathEditMode="relative" rAng="0" ptsTypes="AA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2.22222E-6 L 0.11067 2.22222E-6 " pathEditMode="relative" rAng="0" ptsTypes="AA">
                                      <p:cBhvr>
                                        <p:cTn id="66" dur="5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89" grpId="0"/>
      <p:bldP spid="90" grpId="0"/>
      <p:bldP spid="91" grpId="0"/>
      <p:bldP spid="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그림 37">
            <a:extLst>
              <a:ext uri="{FF2B5EF4-FFF2-40B4-BE49-F238E27FC236}">
                <a16:creationId xmlns:a16="http://schemas.microsoft.com/office/drawing/2014/main" id="{6C2DE888-91F4-3588-8701-68DB92787BA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50"/>
          <a:stretch/>
        </p:blipFill>
        <p:spPr>
          <a:xfrm>
            <a:off x="0" y="4077072"/>
            <a:ext cx="12192000" cy="2780928"/>
          </a:xfrm>
          <a:prstGeom prst="rect">
            <a:avLst/>
          </a:prstGeom>
        </p:spPr>
      </p:pic>
      <p:pic>
        <p:nvPicPr>
          <p:cNvPr id="63" name="그림 62">
            <a:extLst>
              <a:ext uri="{FF2B5EF4-FFF2-40B4-BE49-F238E27FC236}">
                <a16:creationId xmlns:a16="http://schemas.microsoft.com/office/drawing/2014/main" id="{730B534B-4615-E490-FE1B-908B8691062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033864" cy="4431426"/>
          </a:xfrm>
          <a:prstGeom prst="rect">
            <a:avLst/>
          </a:prstGeom>
        </p:spPr>
      </p:pic>
      <p:sp>
        <p:nvSpPr>
          <p:cNvPr id="11" name="제목 10">
            <a:extLst>
              <a:ext uri="{FF2B5EF4-FFF2-40B4-BE49-F238E27FC236}">
                <a16:creationId xmlns:a16="http://schemas.microsoft.com/office/drawing/2014/main" id="{B5A4B11D-AFAA-ADF1-0442-CF7F4B05F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1468919" cy="461665"/>
          </a:xfrm>
        </p:spPr>
        <p:txBody>
          <a:bodyPr/>
          <a:lstStyle/>
          <a:p>
            <a:r>
              <a:rPr lang="ko-KR" altLang="en-US" dirty="0"/>
              <a:t>회원 분류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74AD02D6-554D-3D80-9E6F-22A81F1FAE45}"/>
              </a:ext>
            </a:extLst>
          </p:cNvPr>
          <p:cNvGrpSpPr/>
          <p:nvPr/>
        </p:nvGrpSpPr>
        <p:grpSpPr>
          <a:xfrm>
            <a:off x="411299" y="4791890"/>
            <a:ext cx="7910824" cy="712537"/>
            <a:chOff x="3747769" y="4842690"/>
            <a:chExt cx="7910824" cy="712537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D4A9DAB0-E0C2-4391-9030-88F5588DBB8F}"/>
                </a:ext>
              </a:extLst>
            </p:cNvPr>
            <p:cNvSpPr txBox="1"/>
            <p:nvPr/>
          </p:nvSpPr>
          <p:spPr>
            <a:xfrm>
              <a:off x="4137968" y="4908896"/>
              <a:ext cx="7520625" cy="64633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defPPr>
                <a:defRPr lang="en-US"/>
              </a:defPPr>
              <a:lvl1pPr marL="217488" indent="-217488" latinLnBrk="0">
                <a:spcAft>
                  <a:spcPts val="600"/>
                </a:spcAft>
                <a:buSzPct val="100000"/>
                <a:buBlip>
                  <a:blip r:embed="rId5"/>
                </a:buBlip>
                <a:tabLst>
                  <a:tab pos="1045596" algn="l"/>
                </a:tabLst>
                <a:defRPr sz="1400" spc="-100">
                  <a:ln>
                    <a:solidFill>
                      <a:srgbClr val="004EC0">
                        <a:alpha val="0"/>
                      </a:srgbClr>
                    </a:solidFill>
                  </a:ln>
                  <a:solidFill>
                    <a:srgbClr val="3B3B49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pPr marL="0" indent="0">
                <a:spcAft>
                  <a:spcPts val="1800"/>
                </a:spcAft>
                <a:buNone/>
              </a:pP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최초 </a:t>
              </a:r>
              <a:r>
                <a:rPr lang="ko-KR" altLang="en-US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임기</a:t>
              </a: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는 </a:t>
              </a:r>
              <a:r>
                <a:rPr lang="en-US" altLang="ko-KR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3</a:t>
              </a:r>
              <a:r>
                <a:rPr lang="ko-KR" altLang="en-US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년</a:t>
              </a: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으로</a:t>
              </a:r>
              <a:r>
                <a:rPr lang="en-US" altLang="ko-KR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, </a:t>
              </a: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연임신청서 제출시 소정의 심사를 거쳐 </a:t>
              </a:r>
              <a:r>
                <a:rPr lang="ko-KR" altLang="en-US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9F04A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연임 </a:t>
              </a: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가능하며</a:t>
              </a:r>
              <a:r>
                <a:rPr lang="en-US" altLang="ko-KR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, </a:t>
              </a:r>
              <a:br>
                <a:rPr lang="en-US" altLang="ko-KR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</a:b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연임 시 임기는 만 </a:t>
              </a:r>
              <a:r>
                <a:rPr lang="en-US" altLang="ko-KR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45</a:t>
              </a:r>
              <a:r>
                <a:rPr lang="ko-KR" altLang="en-US" sz="18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세에 도달한 </a:t>
              </a:r>
              <a:r>
                <a:rPr lang="ko-KR" altLang="en-US" sz="1800" spc="-2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연도말까지임</a:t>
              </a:r>
              <a:endParaRPr lang="en-US" altLang="ko-KR" sz="18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1D0A4123-10E5-BCA3-4DBB-FCBE7EFED64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769" y="4842690"/>
              <a:ext cx="392431" cy="414856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07B3E034-3619-4C0B-D8B2-DFF02C8D1A67}"/>
              </a:ext>
            </a:extLst>
          </p:cNvPr>
          <p:cNvGrpSpPr/>
          <p:nvPr/>
        </p:nvGrpSpPr>
        <p:grpSpPr>
          <a:xfrm>
            <a:off x="411299" y="5744390"/>
            <a:ext cx="7910824" cy="712537"/>
            <a:chOff x="3747769" y="4842690"/>
            <a:chExt cx="7910824" cy="712537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47D0F076-3C69-C820-D758-54542D9300B9}"/>
                </a:ext>
              </a:extLst>
            </p:cNvPr>
            <p:cNvSpPr txBox="1"/>
            <p:nvPr/>
          </p:nvSpPr>
          <p:spPr>
            <a:xfrm>
              <a:off x="4137968" y="4908896"/>
              <a:ext cx="7520625" cy="646331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defPPr>
                <a:defRPr lang="en-US"/>
              </a:defPPr>
              <a:lvl1pPr marL="217488" indent="-217488" latinLnBrk="0">
                <a:spcAft>
                  <a:spcPts val="600"/>
                </a:spcAft>
                <a:buSzPct val="100000"/>
                <a:buBlip>
                  <a:blip r:embed="rId5"/>
                </a:buBlip>
                <a:tabLst>
                  <a:tab pos="1045596" algn="l"/>
                </a:tabLst>
                <a:defRPr sz="1400" spc="-100">
                  <a:ln>
                    <a:solidFill>
                      <a:srgbClr val="004EC0">
                        <a:alpha val="0"/>
                      </a:srgbClr>
                    </a:solidFill>
                  </a:ln>
                  <a:solidFill>
                    <a:srgbClr val="3B3B49"/>
                  </a:solidFill>
                  <a:latin typeface="KoPub돋움체 Medium" panose="02020603020101020101" pitchFamily="18" charset="-127"/>
                  <a:ea typeface="KoPub돋움체 Medium" panose="02020603020101020101" pitchFamily="18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pPr marL="0" marR="0" lvl="0" indent="0" algn="l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1800"/>
                </a:spcAft>
                <a:buClrTx/>
                <a:buSzTx/>
                <a:buFontTx/>
                <a:buNone/>
                <a:tabLst/>
                <a:defRPr/>
              </a:pPr>
              <a:r>
                <a:rPr lang="ko-KR" altLang="en-US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만 </a:t>
              </a:r>
              <a:r>
                <a:rPr lang="en-US" altLang="ko-KR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45</a:t>
              </a:r>
              <a:r>
                <a:rPr lang="ko-KR" altLang="en-US" sz="24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세 </a:t>
              </a:r>
              <a:r>
                <a:rPr kumimoji="0" lang="ko-KR" altLang="en-US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초과시</a:t>
              </a:r>
              <a:r>
                <a:rPr kumimoji="0" lang="en-US" altLang="ko-KR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, </a:t>
              </a:r>
              <a:r>
                <a:rPr kumimoji="0" lang="ko-KR" altLang="en-US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차세대회원 임기 자동 종료되며</a:t>
              </a:r>
              <a:r>
                <a:rPr kumimoji="0" lang="en-US" altLang="ko-KR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, </a:t>
              </a:r>
              <a:r>
                <a:rPr kumimoji="0" lang="ko-KR" altLang="en-US" sz="24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rgbClr val="79F04A"/>
                  </a:solidFill>
                  <a:effectLst/>
                  <a:uLnTx/>
                  <a:uFillTx/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cs typeface="+mn-cs"/>
                </a:rPr>
                <a:t>동문회원</a:t>
              </a:r>
              <a:r>
                <a:rPr kumimoji="0" lang="ko-KR" altLang="en-US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 신청서 제출시 </a:t>
              </a:r>
              <a:br>
                <a:rPr kumimoji="0" lang="en-US" altLang="ko-KR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</a:br>
              <a:r>
                <a:rPr lang="ko-KR" altLang="en-US" sz="1800" spc="-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심사 절차를 거쳐 만 </a:t>
              </a:r>
              <a:r>
                <a:rPr lang="en-US" altLang="ko-KR" sz="1800" spc="-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50</a:t>
              </a:r>
              <a:r>
                <a:rPr lang="ko-KR" altLang="en-US" sz="1800" spc="-20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세까지 </a:t>
              </a:r>
              <a:r>
                <a:rPr kumimoji="0" lang="ko-KR" altLang="en-US" sz="1800" b="0" i="0" u="none" strike="noStrike" kern="1200" cap="none" spc="-200" normalizeH="0" baseline="0" noProof="0" dirty="0">
                  <a:ln>
                    <a:solidFill>
                      <a:prstClr val="white">
                        <a:lumMod val="85000"/>
                        <a:alpha val="0"/>
                      </a:prstClr>
                    </a:solidFill>
                  </a:ln>
                  <a:solidFill>
                    <a:schemeClr val="bg1"/>
                  </a:solidFill>
                  <a:effectLst/>
                  <a:uLnTx/>
                  <a:uFillTx/>
                  <a:latin typeface="에스코어 드림 5 Medium" panose="020B0503030302020204" pitchFamily="34" charset="-127"/>
                  <a:ea typeface="에스코어 드림 5 Medium" panose="020B0503030302020204" pitchFamily="34" charset="-127"/>
                  <a:cs typeface="+mn-cs"/>
                </a:rPr>
                <a:t>동문회원직 부여됨</a:t>
              </a:r>
              <a:endParaRPr kumimoji="0" lang="en-US" altLang="ko-KR" sz="1800" b="0" i="0" u="none" strike="noStrike" kern="1200" cap="none" spc="-200" normalizeH="0" baseline="0" noProof="0" dirty="0">
                <a:ln>
                  <a:solidFill>
                    <a:prstClr val="white">
                      <a:lumMod val="85000"/>
                      <a:alpha val="0"/>
                    </a:prst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+mn-cs"/>
              </a:endParaRPr>
            </a:p>
          </p:txBody>
        </p:sp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99A30D64-93D8-4293-1559-D25ACB385FC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47769" y="4842690"/>
              <a:ext cx="392431" cy="414856"/>
            </a:xfrm>
            <a:prstGeom prst="rect">
              <a:avLst/>
            </a:prstGeom>
          </p:spPr>
        </p:pic>
      </p:grp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3EC150AB-DE60-08EC-DF19-77F0F5DF1677}"/>
              </a:ext>
            </a:extLst>
          </p:cNvPr>
          <p:cNvGrpSpPr/>
          <p:nvPr/>
        </p:nvGrpSpPr>
        <p:grpSpPr>
          <a:xfrm>
            <a:off x="9086146" y="2223878"/>
            <a:ext cx="2181687" cy="881890"/>
            <a:chOff x="8866826" y="2263702"/>
            <a:chExt cx="2181687" cy="881890"/>
          </a:xfrm>
        </p:grpSpPr>
        <p:sp>
          <p:nvSpPr>
            <p:cNvPr id="43" name="TextBox 212">
              <a:extLst>
                <a:ext uri="{FF2B5EF4-FFF2-40B4-BE49-F238E27FC236}">
                  <a16:creationId xmlns:a16="http://schemas.microsoft.com/office/drawing/2014/main" id="{3F667A68-4AE7-45BC-8400-15B24E477C18}"/>
                </a:ext>
              </a:extLst>
            </p:cNvPr>
            <p:cNvSpPr txBox="1"/>
            <p:nvPr/>
          </p:nvSpPr>
          <p:spPr>
            <a:xfrm>
              <a:off x="8866826" y="2807038"/>
              <a:ext cx="2181687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>
                <a:defRPr sz="3200"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2200" spc="0" dirty="0">
                  <a:solidFill>
                    <a:srgbClr val="66B005"/>
                  </a:solidFill>
                </a:rPr>
                <a:t>Alumni Member</a:t>
              </a:r>
            </a:p>
          </p:txBody>
        </p:sp>
        <p:sp>
          <p:nvSpPr>
            <p:cNvPr id="30" name="TextBox 212">
              <a:extLst>
                <a:ext uri="{FF2B5EF4-FFF2-40B4-BE49-F238E27FC236}">
                  <a16:creationId xmlns:a16="http://schemas.microsoft.com/office/drawing/2014/main" id="{339D2B14-F773-A746-A492-8BD0D3553076}"/>
                </a:ext>
              </a:extLst>
            </p:cNvPr>
            <p:cNvSpPr txBox="1"/>
            <p:nvPr/>
          </p:nvSpPr>
          <p:spPr>
            <a:xfrm>
              <a:off x="8866826" y="2263702"/>
              <a:ext cx="1515800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>
                <a:defRPr sz="2200"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3200" dirty="0"/>
                <a:t>동문회원</a:t>
              </a:r>
              <a:endParaRPr lang="en-US" altLang="ko-KR" sz="3200" dirty="0"/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61D629D2-EE33-9882-E28A-BD791AF87CAB}"/>
              </a:ext>
            </a:extLst>
          </p:cNvPr>
          <p:cNvGrpSpPr/>
          <p:nvPr/>
        </p:nvGrpSpPr>
        <p:grpSpPr>
          <a:xfrm>
            <a:off x="1214690" y="2223878"/>
            <a:ext cx="1894749" cy="881890"/>
            <a:chOff x="9153764" y="2263702"/>
            <a:chExt cx="1894749" cy="881890"/>
          </a:xfrm>
        </p:grpSpPr>
        <p:sp>
          <p:nvSpPr>
            <p:cNvPr id="33" name="TextBox 212">
              <a:extLst>
                <a:ext uri="{FF2B5EF4-FFF2-40B4-BE49-F238E27FC236}">
                  <a16:creationId xmlns:a16="http://schemas.microsoft.com/office/drawing/2014/main" id="{6F9652B4-0C12-37E1-BA73-D44B27A9656C}"/>
                </a:ext>
              </a:extLst>
            </p:cNvPr>
            <p:cNvSpPr txBox="1"/>
            <p:nvPr/>
          </p:nvSpPr>
          <p:spPr>
            <a:xfrm>
              <a:off x="9899160" y="2807038"/>
              <a:ext cx="1149353" cy="33855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>
                <a:defRPr sz="3200"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altLang="ko-KR" sz="2200" spc="0" dirty="0">
                  <a:solidFill>
                    <a:srgbClr val="66B005"/>
                  </a:solidFill>
                </a:rPr>
                <a:t>Member</a:t>
              </a:r>
            </a:p>
          </p:txBody>
        </p:sp>
        <p:sp>
          <p:nvSpPr>
            <p:cNvPr id="35" name="TextBox 212">
              <a:extLst>
                <a:ext uri="{FF2B5EF4-FFF2-40B4-BE49-F238E27FC236}">
                  <a16:creationId xmlns:a16="http://schemas.microsoft.com/office/drawing/2014/main" id="{6604990B-2E26-42EF-1E5B-DE46C73F7308}"/>
                </a:ext>
              </a:extLst>
            </p:cNvPr>
            <p:cNvSpPr txBox="1"/>
            <p:nvPr/>
          </p:nvSpPr>
          <p:spPr>
            <a:xfrm>
              <a:off x="9153764" y="2263702"/>
              <a:ext cx="1894749" cy="492443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>
                <a:defRPr sz="2200"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ko-KR" altLang="en-US" sz="3200" dirty="0"/>
                <a:t>차세대회원</a:t>
              </a:r>
            </a:p>
          </p:txBody>
        </p:sp>
      </p:grpSp>
      <p:pic>
        <p:nvPicPr>
          <p:cNvPr id="54" name="그림 53">
            <a:extLst>
              <a:ext uri="{FF2B5EF4-FFF2-40B4-BE49-F238E27FC236}">
                <a16:creationId xmlns:a16="http://schemas.microsoft.com/office/drawing/2014/main" id="{0FAC9799-06E1-56A5-D47F-02011468B6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153" y="3401854"/>
            <a:ext cx="4266847" cy="3456146"/>
          </a:xfrm>
          <a:prstGeom prst="rect">
            <a:avLst/>
          </a:prstGeom>
        </p:spPr>
      </p:pic>
      <p:grpSp>
        <p:nvGrpSpPr>
          <p:cNvPr id="61" name="그룹 60">
            <a:extLst>
              <a:ext uri="{FF2B5EF4-FFF2-40B4-BE49-F238E27FC236}">
                <a16:creationId xmlns:a16="http://schemas.microsoft.com/office/drawing/2014/main" id="{16AAB965-15B5-03FB-A622-2E77698764CA}"/>
              </a:ext>
            </a:extLst>
          </p:cNvPr>
          <p:cNvGrpSpPr/>
          <p:nvPr/>
        </p:nvGrpSpPr>
        <p:grpSpPr>
          <a:xfrm>
            <a:off x="3398466" y="1509486"/>
            <a:ext cx="5395068" cy="2455820"/>
            <a:chOff x="3545035" y="1576204"/>
            <a:chExt cx="5101930" cy="2322384"/>
          </a:xfrm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id="{CDBC485A-0C54-1AFB-AA1E-AD18C8DCB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45035" y="1576204"/>
              <a:ext cx="5101930" cy="2322384"/>
            </a:xfrm>
            <a:prstGeom prst="rect">
              <a:avLst/>
            </a:prstGeom>
          </p:spPr>
        </p:pic>
        <p:sp>
          <p:nvSpPr>
            <p:cNvPr id="59" name="타원 58">
              <a:extLst>
                <a:ext uri="{FF2B5EF4-FFF2-40B4-BE49-F238E27FC236}">
                  <a16:creationId xmlns:a16="http://schemas.microsoft.com/office/drawing/2014/main" id="{A7DA91EE-9689-B0C1-6A22-1FA0DA067110}"/>
                </a:ext>
              </a:extLst>
            </p:cNvPr>
            <p:cNvSpPr/>
            <p:nvPr/>
          </p:nvSpPr>
          <p:spPr>
            <a:xfrm>
              <a:off x="3987800" y="2032546"/>
              <a:ext cx="1409700" cy="1409700"/>
            </a:xfrm>
            <a:prstGeom prst="ellipse">
              <a:avLst/>
            </a:prstGeom>
            <a:solidFill>
              <a:srgbClr val="4D556F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60" name="타원 59">
              <a:extLst>
                <a:ext uri="{FF2B5EF4-FFF2-40B4-BE49-F238E27FC236}">
                  <a16:creationId xmlns:a16="http://schemas.microsoft.com/office/drawing/2014/main" id="{DF979AAC-9328-0A87-F716-3123530EDDC9}"/>
                </a:ext>
              </a:extLst>
            </p:cNvPr>
            <p:cNvSpPr/>
            <p:nvPr/>
          </p:nvSpPr>
          <p:spPr>
            <a:xfrm>
              <a:off x="6781800" y="2032546"/>
              <a:ext cx="1409700" cy="1409700"/>
            </a:xfrm>
            <a:prstGeom prst="ellipse">
              <a:avLst/>
            </a:prstGeom>
            <a:solidFill>
              <a:srgbClr val="4D556F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4281458D-68ED-95E2-4447-6375E844154E}"/>
                </a:ext>
              </a:extLst>
            </p:cNvPr>
            <p:cNvGrpSpPr/>
            <p:nvPr/>
          </p:nvGrpSpPr>
          <p:grpSpPr>
            <a:xfrm>
              <a:off x="5956846" y="2598242"/>
              <a:ext cx="278308" cy="278308"/>
              <a:chOff x="5969984" y="2573061"/>
              <a:chExt cx="252028" cy="252028"/>
            </a:xfrm>
          </p:grpSpPr>
          <p:sp>
            <p:nvSpPr>
              <p:cNvPr id="50" name="사각형: 둥근 모서리 49">
                <a:extLst>
                  <a:ext uri="{FF2B5EF4-FFF2-40B4-BE49-F238E27FC236}">
                    <a16:creationId xmlns:a16="http://schemas.microsoft.com/office/drawing/2014/main" id="{384676F1-65BD-AC65-25CA-C83E628117CF}"/>
                  </a:ext>
                </a:extLst>
              </p:cNvPr>
              <p:cNvSpPr/>
              <p:nvPr/>
            </p:nvSpPr>
            <p:spPr>
              <a:xfrm>
                <a:off x="5969984" y="2668438"/>
                <a:ext cx="252028" cy="61274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51" name="사각형: 둥근 모서리 50">
                <a:extLst>
                  <a:ext uri="{FF2B5EF4-FFF2-40B4-BE49-F238E27FC236}">
                    <a16:creationId xmlns:a16="http://schemas.microsoft.com/office/drawing/2014/main" id="{E5C12AB1-24DC-A486-C59A-079570EA01C7}"/>
                  </a:ext>
                </a:extLst>
              </p:cNvPr>
              <p:cNvSpPr/>
              <p:nvPr/>
            </p:nvSpPr>
            <p:spPr>
              <a:xfrm rot="5400000">
                <a:off x="5969984" y="2668438"/>
                <a:ext cx="252028" cy="61274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</p:grpSp>
        <p:pic>
          <p:nvPicPr>
            <p:cNvPr id="56" name="그래픽 55">
              <a:extLst>
                <a:ext uri="{FF2B5EF4-FFF2-40B4-BE49-F238E27FC236}">
                  <a16:creationId xmlns:a16="http://schemas.microsoft.com/office/drawing/2014/main" id="{5725CC74-E468-DB0A-0AED-69157FF9E7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4295975" y="2209801"/>
              <a:ext cx="807240" cy="978992"/>
            </a:xfrm>
            <a:prstGeom prst="rect">
              <a:avLst/>
            </a:prstGeom>
          </p:spPr>
        </p:pic>
        <p:pic>
          <p:nvPicPr>
            <p:cNvPr id="58" name="그래픽 57">
              <a:extLst>
                <a:ext uri="{FF2B5EF4-FFF2-40B4-BE49-F238E27FC236}">
                  <a16:creationId xmlns:a16="http://schemas.microsoft.com/office/drawing/2014/main" id="{32B41845-7021-8622-1A10-3DDB048B82C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7161194" y="2221054"/>
              <a:ext cx="710786" cy="9564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3083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2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44000" decel="46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6119 4.07407E-6 L -3.75E-6 4.07407E-6 " pathEditMode="relative" rAng="0" ptsTypes="AA">
                                      <p:cBhvr>
                                        <p:cTn id="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60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44000" decel="46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4.375E-6 4.07407E-6 L 0.06562 4.07407E-6 " pathEditMode="relative" rAng="0" ptsTypes="AA">
                                      <p:cBhvr>
                                        <p:cTn id="22" dur="500" spd="-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922 3.33333E-6 L 1.11022E-16 3.33333E-6 " pathEditMode="relative" rAng="0" ptsTypes="AA">
                                      <p:cBhvr>
                                        <p:cTn id="28" dur="1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6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91667E-6 0.08149 L -2.91667E-6 -4.44444E-6 " pathEditMode="relative" rAng="0" ptsTypes="AA">
                                      <p:cBhvr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74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44000" decel="46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2.91667E-6 0.08149 L -2.91667E-6 -4.44444E-6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그림 42">
            <a:extLst>
              <a:ext uri="{FF2B5EF4-FFF2-40B4-BE49-F238E27FC236}">
                <a16:creationId xmlns:a16="http://schemas.microsoft.com/office/drawing/2014/main" id="{277002C6-0AE7-D59C-C97C-F74CB95103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7" r="47396"/>
          <a:stretch/>
        </p:blipFill>
        <p:spPr>
          <a:xfrm>
            <a:off x="0" y="1143000"/>
            <a:ext cx="6413500" cy="5715000"/>
          </a:xfrm>
          <a:prstGeom prst="rect">
            <a:avLst/>
          </a:prstGeom>
        </p:spPr>
      </p:pic>
      <p:sp>
        <p:nvSpPr>
          <p:cNvPr id="9" name="제목 8">
            <a:extLst>
              <a:ext uri="{FF2B5EF4-FFF2-40B4-BE49-F238E27FC236}">
                <a16:creationId xmlns:a16="http://schemas.microsoft.com/office/drawing/2014/main" id="{B08D3470-F077-DD08-5E79-DC4BE5CEC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3346035" cy="461665"/>
          </a:xfrm>
        </p:spPr>
        <p:txBody>
          <a:bodyPr/>
          <a:lstStyle/>
          <a:p>
            <a:r>
              <a:rPr kumimoji="0" lang="ko-KR" altLang="en-US" sz="3000" b="0" i="0" u="none" strike="noStrike" kern="1200" cap="none" spc="-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j-cs"/>
              </a:rPr>
              <a:t>운영위원회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+mj-cs"/>
              </a:rPr>
              <a:t>(2021-2023)</a:t>
            </a:r>
            <a:endParaRPr lang="ko-KR" altLang="en-US" dirty="0"/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77EEF409-22D2-1594-2BBE-08A4DC602445}"/>
              </a:ext>
            </a:extLst>
          </p:cNvPr>
          <p:cNvGrpSpPr/>
          <p:nvPr/>
        </p:nvGrpSpPr>
        <p:grpSpPr>
          <a:xfrm>
            <a:off x="6265919" y="1341438"/>
            <a:ext cx="5309008" cy="4815442"/>
            <a:chOff x="6281988" y="1471248"/>
            <a:chExt cx="5309008" cy="4815442"/>
          </a:xfrm>
        </p:grpSpPr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C9BC88B1-9DC1-1AAD-F9C6-9EA9E141D0B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58546" y="1471248"/>
              <a:ext cx="4589908" cy="4815442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CC83951-C26E-28F9-9C65-A102A25F809E}"/>
                </a:ext>
              </a:extLst>
            </p:cNvPr>
            <p:cNvSpPr txBox="1"/>
            <p:nvPr/>
          </p:nvSpPr>
          <p:spPr>
            <a:xfrm>
              <a:off x="7213455" y="1966542"/>
              <a:ext cx="1131721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>
                <a:defRPr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</a:lstStyle>
            <a:p>
              <a:r>
                <a:rPr lang="ko-KR" altLang="en-US" sz="2400" b="1" dirty="0"/>
                <a:t>정책학부</a:t>
              </a: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:a16="http://schemas.microsoft.com/office/drawing/2014/main" id="{32E45F25-230A-61A3-9B7E-533B07885CB7}"/>
                </a:ext>
              </a:extLst>
            </p:cNvPr>
            <p:cNvSpPr/>
            <p:nvPr/>
          </p:nvSpPr>
          <p:spPr>
            <a:xfrm>
              <a:off x="7014898" y="2787079"/>
              <a:ext cx="1337546" cy="6924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>
                <a:spcAft>
                  <a:spcPts val="600"/>
                </a:spcAft>
              </a:pP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정우성 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간사</a:t>
              </a:r>
            </a:p>
            <a:p>
              <a:pPr algn="r"/>
              <a:r>
                <a:rPr lang="en-US" altLang="ko-KR" sz="16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069B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POSTECH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A09CE90D-686D-6EEC-4AD4-E127EE65AE67}"/>
                </a:ext>
              </a:extLst>
            </p:cNvPr>
            <p:cNvSpPr/>
            <p:nvPr/>
          </p:nvSpPr>
          <p:spPr>
            <a:xfrm>
              <a:off x="6281988" y="5153913"/>
              <a:ext cx="694421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/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이성주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algn="r"/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069B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서울대학교</a:t>
              </a:r>
              <a:endParaRPr lang="en-US" altLang="ko-KR" sz="12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069B8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AC7ECEB7-F120-75C7-3163-D7C78647DBD7}"/>
                </a:ext>
              </a:extLst>
            </p:cNvPr>
            <p:cNvSpPr/>
            <p:nvPr/>
          </p:nvSpPr>
          <p:spPr>
            <a:xfrm>
              <a:off x="10890483" y="5153913"/>
              <a:ext cx="700513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안준모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</a:p>
            <a:p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069B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고려대학교</a:t>
              </a:r>
            </a:p>
          </p:txBody>
        </p:sp>
      </p:grpSp>
      <p:pic>
        <p:nvPicPr>
          <p:cNvPr id="39" name="그림 38">
            <a:extLst>
              <a:ext uri="{FF2B5EF4-FFF2-40B4-BE49-F238E27FC236}">
                <a16:creationId xmlns:a16="http://schemas.microsoft.com/office/drawing/2014/main" id="{25D44443-0280-CE0B-8881-9981A8486FA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2"/>
          <a:stretch/>
        </p:blipFill>
        <p:spPr>
          <a:xfrm>
            <a:off x="0" y="1073374"/>
            <a:ext cx="4812286" cy="5784626"/>
          </a:xfrm>
          <a:prstGeom prst="rect">
            <a:avLst/>
          </a:prstGeom>
        </p:spPr>
      </p:pic>
      <p:sp>
        <p:nvSpPr>
          <p:cNvPr id="37" name="직사각형 36">
            <a:extLst>
              <a:ext uri="{FF2B5EF4-FFF2-40B4-BE49-F238E27FC236}">
                <a16:creationId xmlns:a16="http://schemas.microsoft.com/office/drawing/2014/main" id="{751BA3AF-85CA-9F76-8340-CE9A6A4A46D8}"/>
              </a:ext>
            </a:extLst>
          </p:cNvPr>
          <p:cNvSpPr/>
          <p:nvPr/>
        </p:nvSpPr>
        <p:spPr>
          <a:xfrm>
            <a:off x="3240661" y="2306602"/>
            <a:ext cx="1646285" cy="43088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28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0C95D7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차세대부장</a:t>
            </a:r>
            <a:endParaRPr lang="ko-KR" altLang="en-US" sz="3600" spc="-12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0B20A0EB-ADFE-EC62-D65C-783BD3523049}"/>
              </a:ext>
            </a:extLst>
          </p:cNvPr>
          <p:cNvSpPr/>
          <p:nvPr/>
        </p:nvSpPr>
        <p:spPr>
          <a:xfrm>
            <a:off x="3202561" y="2781338"/>
            <a:ext cx="1728358" cy="738664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sz="48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김영근</a:t>
            </a:r>
            <a:endParaRPr lang="ko-KR" altLang="en-US" sz="3200" spc="-12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FC2A0D64-F479-B0B6-2BD2-7A3AD390343B}"/>
              </a:ext>
            </a:extLst>
          </p:cNvPr>
          <p:cNvSpPr/>
          <p:nvPr/>
        </p:nvSpPr>
        <p:spPr>
          <a:xfrm>
            <a:off x="4945636" y="3160909"/>
            <a:ext cx="1007489" cy="246221"/>
          </a:xfrm>
          <a:prstGeom prst="rect">
            <a:avLst/>
          </a:prstGeom>
          <a:solidFill>
            <a:srgbClr val="5069B8"/>
          </a:solidFill>
        </p:spPr>
        <p:txBody>
          <a:bodyPr wrap="square" lIns="0" tIns="0" rIns="0" bIns="0" rtlCol="0" anchor="ctr" anchorCtr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고려대학교</a:t>
            </a:r>
          </a:p>
        </p:txBody>
      </p:sp>
    </p:spTree>
    <p:extLst>
      <p:ext uri="{BB962C8B-B14F-4D97-AF65-F5344CB8AC3E}">
        <p14:creationId xmlns:p14="http://schemas.microsoft.com/office/powerpoint/2010/main" val="7258589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68 -7.40741E-7 L 4.375E-6 -7.40741E-7 " pathEditMode="relative" rAng="0" ptsTypes="AA">
                                      <p:cBhvr>
                                        <p:cTn id="9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44000" decel="4600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Motion origin="layout" path="M 5E-6 -3.7037E-6 L 0.04258 -3.7037E-6 " pathEditMode="relative" rAng="0" ptsTypes="AA">
                                      <p:cBhvr>
                                        <p:cTn id="20" dur="3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2.22222E-6 L 0.11068 2.22222E-6 " pathEditMode="relative" rAng="0" ptsTypes="AA">
                                      <p:cBhvr>
                                        <p:cTn id="26" dur="5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50" grpId="0"/>
      <p:bldP spid="2" grpId="0" animBg="1"/>
      <p:bldP spid="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>
            <a:extLst>
              <a:ext uri="{FF2B5EF4-FFF2-40B4-BE49-F238E27FC236}">
                <a16:creationId xmlns:a16="http://schemas.microsoft.com/office/drawing/2014/main" id="{7F70E073-9334-D5B3-C651-D48B1D484A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3346035" cy="461665"/>
          </a:xfrm>
        </p:spPr>
        <p:txBody>
          <a:bodyPr/>
          <a:lstStyle/>
          <a:p>
            <a:r>
              <a:rPr kumimoji="0" lang="ko-KR" altLang="en-US" sz="3000" b="0" i="0" u="none" strike="noStrike" kern="1200" cap="none" spc="-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j-cs"/>
              </a:rPr>
              <a:t>운영위원회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+mj-cs"/>
              </a:rPr>
              <a:t>(2021-2023)</a:t>
            </a:r>
            <a:endParaRPr lang="ko-KR" altLang="en-US" dirty="0"/>
          </a:p>
        </p:txBody>
      </p: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80321DF1-86FD-55EE-4A81-9C11EAAF20E2}"/>
              </a:ext>
            </a:extLst>
          </p:cNvPr>
          <p:cNvGrpSpPr/>
          <p:nvPr/>
        </p:nvGrpSpPr>
        <p:grpSpPr>
          <a:xfrm>
            <a:off x="506664" y="1340768"/>
            <a:ext cx="5309008" cy="4815442"/>
            <a:chOff x="601006" y="1471248"/>
            <a:chExt cx="5309008" cy="4815442"/>
          </a:xfrm>
        </p:grpSpPr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5C2CAFF1-23B0-3787-F203-EDF27CD649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3546" y="1471248"/>
              <a:ext cx="4589908" cy="4815442"/>
            </a:xfrm>
            <a:prstGeom prst="rect">
              <a:avLst/>
            </a:prstGeom>
          </p:spPr>
        </p:pic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A80FF91-D18F-CDF6-6D70-B82AEBF62A2B}"/>
                </a:ext>
              </a:extLst>
            </p:cNvPr>
            <p:cNvSpPr txBox="1"/>
            <p:nvPr/>
          </p:nvSpPr>
          <p:spPr>
            <a:xfrm>
              <a:off x="3833843" y="1966542"/>
              <a:ext cx="1131721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>
                <a:defRPr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</a:lstStyle>
            <a:p>
              <a:r>
                <a:rPr lang="ko-KR" altLang="en-US" sz="2400" dirty="0"/>
                <a:t>이</a:t>
              </a:r>
              <a:r>
                <a:rPr lang="en-US" altLang="ko-KR" sz="2400" dirty="0"/>
                <a:t>/</a:t>
              </a:r>
              <a:r>
                <a:rPr lang="ko-KR" altLang="en-US" sz="2400" dirty="0"/>
                <a:t>학</a:t>
              </a:r>
              <a:r>
                <a:rPr lang="en-US" altLang="ko-KR" sz="2400" dirty="0"/>
                <a:t>/</a:t>
              </a:r>
              <a:r>
                <a:rPr lang="ko-KR" altLang="en-US" sz="2400" dirty="0"/>
                <a:t>부</a:t>
              </a: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133E1352-67B6-6A55-8F93-6F81075D2F20}"/>
                </a:ext>
              </a:extLst>
            </p:cNvPr>
            <p:cNvSpPr/>
            <p:nvPr/>
          </p:nvSpPr>
          <p:spPr>
            <a:xfrm>
              <a:off x="601006" y="5138523"/>
              <a:ext cx="694421" cy="815608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/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고재원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algn="r"/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9809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DGIST</a:t>
              </a:r>
              <a:endParaRPr lang="ko-KR" altLang="en-US" sz="12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B79809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AEFE6B3C-4AA9-7E91-61A3-292ED66A61AC}"/>
                </a:ext>
              </a:extLst>
            </p:cNvPr>
            <p:cNvSpPr/>
            <p:nvPr/>
          </p:nvSpPr>
          <p:spPr>
            <a:xfrm>
              <a:off x="5209501" y="5153912"/>
              <a:ext cx="700513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조영욱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</a:p>
            <a:p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9809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연세대학교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42564F69-21D0-BD1A-8E24-9FD76BBB2926}"/>
                </a:ext>
              </a:extLst>
            </p:cNvPr>
            <p:cNvSpPr/>
            <p:nvPr/>
          </p:nvSpPr>
          <p:spPr>
            <a:xfrm>
              <a:off x="3807916" y="2787079"/>
              <a:ext cx="1337546" cy="6924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배명진 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간사</a:t>
              </a:r>
            </a:p>
            <a:p>
              <a:r>
                <a:rPr lang="en-US" altLang="ko-KR" sz="16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9809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KAIST</a:t>
              </a:r>
              <a:endPara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B79809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37" name="그룹 36">
            <a:extLst>
              <a:ext uri="{FF2B5EF4-FFF2-40B4-BE49-F238E27FC236}">
                <a16:creationId xmlns:a16="http://schemas.microsoft.com/office/drawing/2014/main" id="{8A3B6847-4B6A-F0FD-DE92-E55D8EA3D7A3}"/>
              </a:ext>
            </a:extLst>
          </p:cNvPr>
          <p:cNvGrpSpPr/>
          <p:nvPr/>
        </p:nvGrpSpPr>
        <p:grpSpPr>
          <a:xfrm>
            <a:off x="6376328" y="1340768"/>
            <a:ext cx="5309008" cy="4815442"/>
            <a:chOff x="6281988" y="1471248"/>
            <a:chExt cx="5309008" cy="4815442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811D6A47-6C82-5683-5B1B-38BB52C93D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58546" y="1471248"/>
              <a:ext cx="4589908" cy="4815442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8D0BA85-10A9-B435-63DE-E7EBF07EB87A}"/>
                </a:ext>
              </a:extLst>
            </p:cNvPr>
            <p:cNvSpPr txBox="1"/>
            <p:nvPr/>
          </p:nvSpPr>
          <p:spPr>
            <a:xfrm>
              <a:off x="7213455" y="1966542"/>
              <a:ext cx="1131721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>
                <a:defRPr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</a:lstStyle>
            <a:p>
              <a:r>
                <a:rPr lang="ko-KR" altLang="en-US" sz="2400" dirty="0"/>
                <a:t>공</a:t>
              </a:r>
              <a:r>
                <a:rPr lang="en-US" altLang="ko-KR" sz="2400" dirty="0"/>
                <a:t>/</a:t>
              </a:r>
              <a:r>
                <a:rPr lang="ko-KR" altLang="en-US" sz="2400" dirty="0"/>
                <a:t>학</a:t>
              </a:r>
              <a:r>
                <a:rPr lang="en-US" altLang="ko-KR" sz="2400" dirty="0"/>
                <a:t>/</a:t>
              </a:r>
              <a:r>
                <a:rPr lang="ko-KR" altLang="en-US" sz="2400" dirty="0"/>
                <a:t>부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:a16="http://schemas.microsoft.com/office/drawing/2014/main" id="{315A1F28-27D6-51C1-77B1-693A6F27CCE4}"/>
                </a:ext>
              </a:extLst>
            </p:cNvPr>
            <p:cNvSpPr/>
            <p:nvPr/>
          </p:nvSpPr>
          <p:spPr>
            <a:xfrm>
              <a:off x="7014898" y="2787079"/>
              <a:ext cx="1337546" cy="6924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>
                <a:spcAft>
                  <a:spcPts val="600"/>
                </a:spcAft>
              </a:pPr>
              <a:r>
                <a:rPr lang="ko-KR" altLang="en-US" sz="24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선정윤</a:t>
              </a: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 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간사</a:t>
              </a:r>
            </a:p>
            <a:p>
              <a:pPr algn="r"/>
              <a:r>
                <a:rPr lang="ko-KR" altLang="en-US" sz="16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9699A4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서울대학교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24A7BDCC-5E5E-2611-9149-692DA1893B83}"/>
                </a:ext>
              </a:extLst>
            </p:cNvPr>
            <p:cNvSpPr/>
            <p:nvPr/>
          </p:nvSpPr>
          <p:spPr>
            <a:xfrm>
              <a:off x="6281988" y="5153913"/>
              <a:ext cx="694421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/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서창호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algn="r"/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KAIST</a:t>
              </a: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id="{A511D9E2-5F3C-20B0-983F-D9A320C8D4A5}"/>
                </a:ext>
              </a:extLst>
            </p:cNvPr>
            <p:cNvSpPr/>
            <p:nvPr/>
          </p:nvSpPr>
          <p:spPr>
            <a:xfrm>
              <a:off x="10890483" y="5153913"/>
              <a:ext cx="700513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노준석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</a:p>
            <a:p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POSTECH</a:t>
              </a:r>
              <a:endParaRPr lang="ko-KR" altLang="en-US" sz="12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7E818E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sp>
        <p:nvSpPr>
          <p:cNvPr id="2" name="직사각형 1">
            <a:extLst>
              <a:ext uri="{FF2B5EF4-FFF2-40B4-BE49-F238E27FC236}">
                <a16:creationId xmlns:a16="http://schemas.microsoft.com/office/drawing/2014/main" id="{9426DCD0-CD0B-D45E-5136-E0B3E746B8FC}"/>
              </a:ext>
            </a:extLst>
          </p:cNvPr>
          <p:cNvSpPr/>
          <p:nvPr/>
        </p:nvSpPr>
        <p:spPr>
          <a:xfrm>
            <a:off x="3143672" y="4365104"/>
            <a:ext cx="2890114" cy="20569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478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67 2.22222E-6 L -4.79167E-6 2.22222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2.22222E-6 L 0.11067 2.22222E-6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7">
            <a:extLst>
              <a:ext uri="{FF2B5EF4-FFF2-40B4-BE49-F238E27FC236}">
                <a16:creationId xmlns:a16="http://schemas.microsoft.com/office/drawing/2014/main" id="{9AB5C91C-30B3-40C0-2C82-96AB20B4D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3346035" cy="461665"/>
          </a:xfrm>
        </p:spPr>
        <p:txBody>
          <a:bodyPr/>
          <a:lstStyle/>
          <a:p>
            <a:r>
              <a:rPr kumimoji="0" lang="ko-KR" altLang="en-US" sz="3000" b="0" i="0" u="none" strike="noStrike" kern="1200" cap="none" spc="-3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j-cs"/>
              </a:rPr>
              <a:t>운영위원회</a:t>
            </a:r>
            <a:r>
              <a:rPr kumimoji="0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에스코어 드림 3 Light" panose="020B0303030302020204" pitchFamily="34" charset="-127"/>
                <a:ea typeface="에스코어 드림 3 Light" panose="020B0303030302020204" pitchFamily="34" charset="-127"/>
                <a:cs typeface="+mj-cs"/>
              </a:rPr>
              <a:t>(2021-2023)</a:t>
            </a:r>
            <a:endParaRPr lang="ko-KR" altLang="en-US" dirty="0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BD460C82-CBFC-A2E2-CA75-B70B8FE8DC4A}"/>
              </a:ext>
            </a:extLst>
          </p:cNvPr>
          <p:cNvGrpSpPr/>
          <p:nvPr/>
        </p:nvGrpSpPr>
        <p:grpSpPr>
          <a:xfrm>
            <a:off x="506664" y="1341438"/>
            <a:ext cx="5309008" cy="4815442"/>
            <a:chOff x="601006" y="1471248"/>
            <a:chExt cx="5309008" cy="4815442"/>
          </a:xfrm>
        </p:grpSpPr>
        <p:pic>
          <p:nvPicPr>
            <p:cNvPr id="18" name="그림 17">
              <a:extLst>
                <a:ext uri="{FF2B5EF4-FFF2-40B4-BE49-F238E27FC236}">
                  <a16:creationId xmlns:a16="http://schemas.microsoft.com/office/drawing/2014/main" id="{BF8704B4-0702-5D16-55BA-70C9ECEF2CA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43546" y="1471248"/>
              <a:ext cx="4589908" cy="4815442"/>
            </a:xfrm>
            <a:prstGeom prst="rect">
              <a:avLst/>
            </a:prstGeom>
          </p:spPr>
        </p:pic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F3E3654-40F0-B989-D41F-D299DD263D3B}"/>
                </a:ext>
              </a:extLst>
            </p:cNvPr>
            <p:cNvSpPr txBox="1"/>
            <p:nvPr/>
          </p:nvSpPr>
          <p:spPr>
            <a:xfrm>
              <a:off x="3700794" y="1966542"/>
              <a:ext cx="1397819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>
                <a:defRPr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</a:lstStyle>
            <a:p>
              <a:r>
                <a:rPr lang="ko-KR" altLang="en-US" sz="2400" dirty="0"/>
                <a:t>농수산학부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9182B15B-E67A-04D5-2733-EE5AEA17DF5A}"/>
                </a:ext>
              </a:extLst>
            </p:cNvPr>
            <p:cNvSpPr/>
            <p:nvPr/>
          </p:nvSpPr>
          <p:spPr>
            <a:xfrm>
              <a:off x="601006" y="5153912"/>
              <a:ext cx="694421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/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권순경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algn="r"/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9883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경상대학교</a:t>
              </a: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id="{C48CD21C-E940-CE02-BF0A-69A94A07B9A1}"/>
                </a:ext>
              </a:extLst>
            </p:cNvPr>
            <p:cNvSpPr/>
            <p:nvPr/>
          </p:nvSpPr>
          <p:spPr>
            <a:xfrm>
              <a:off x="5209501" y="5153912"/>
              <a:ext cx="700513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임태규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498838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9883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세종대학교</a:t>
              </a: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id="{39F275C5-FAC7-CCDD-AB08-DC96991FDD58}"/>
                </a:ext>
              </a:extLst>
            </p:cNvPr>
            <p:cNvSpPr/>
            <p:nvPr/>
          </p:nvSpPr>
          <p:spPr>
            <a:xfrm>
              <a:off x="3807916" y="2787079"/>
              <a:ext cx="1693733" cy="6924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이대희 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간사</a:t>
              </a:r>
            </a:p>
            <a:p>
              <a:r>
                <a:rPr lang="ko-KR" altLang="en-US" sz="16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498838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한국생명공학연구원</a:t>
              </a:r>
            </a:p>
          </p:txBody>
        </p:sp>
      </p:grpSp>
      <p:grpSp>
        <p:nvGrpSpPr>
          <p:cNvPr id="26" name="그룹 25">
            <a:extLst>
              <a:ext uri="{FF2B5EF4-FFF2-40B4-BE49-F238E27FC236}">
                <a16:creationId xmlns:a16="http://schemas.microsoft.com/office/drawing/2014/main" id="{D2AA02B8-9248-DD51-EA36-A5EDEC454767}"/>
              </a:ext>
            </a:extLst>
          </p:cNvPr>
          <p:cNvGrpSpPr/>
          <p:nvPr/>
        </p:nvGrpSpPr>
        <p:grpSpPr>
          <a:xfrm>
            <a:off x="6376328" y="1341438"/>
            <a:ext cx="5309008" cy="4815442"/>
            <a:chOff x="6281988" y="1471248"/>
            <a:chExt cx="5309008" cy="4815442"/>
          </a:xfrm>
        </p:grpSpPr>
        <p:pic>
          <p:nvPicPr>
            <p:cNvPr id="27" name="그림 26">
              <a:extLst>
                <a:ext uri="{FF2B5EF4-FFF2-40B4-BE49-F238E27FC236}">
                  <a16:creationId xmlns:a16="http://schemas.microsoft.com/office/drawing/2014/main" id="{6D0E21F6-129E-ACB4-0BF5-5B23053FAA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58546" y="1471248"/>
              <a:ext cx="4589908" cy="4815442"/>
            </a:xfrm>
            <a:prstGeom prst="rect">
              <a:avLst/>
            </a:prstGeom>
          </p:spPr>
        </p:pic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7FBE0FF-7E3F-19FA-7692-F488D8F72645}"/>
                </a:ext>
              </a:extLst>
            </p:cNvPr>
            <p:cNvSpPr txBox="1"/>
            <p:nvPr/>
          </p:nvSpPr>
          <p:spPr>
            <a:xfrm>
              <a:off x="7213455" y="1966542"/>
              <a:ext cx="1131721" cy="369332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algn="ctr">
                <a:defRPr spc="-12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defRPr>
              </a:lvl1pPr>
            </a:lstStyle>
            <a:p>
              <a:r>
                <a:rPr lang="ko-KR" altLang="en-US" sz="2400" b="1" dirty="0"/>
                <a:t>의약학부</a:t>
              </a: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88C00D16-B070-B907-54C8-A2338F2B8EB9}"/>
                </a:ext>
              </a:extLst>
            </p:cNvPr>
            <p:cNvSpPr/>
            <p:nvPr/>
          </p:nvSpPr>
          <p:spPr>
            <a:xfrm>
              <a:off x="7014898" y="2787079"/>
              <a:ext cx="1337546" cy="6924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>
                <a:spcAft>
                  <a:spcPts val="600"/>
                </a:spcAft>
              </a:pPr>
              <a:r>
                <a:rPr lang="ko-KR" altLang="en-US" sz="24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주영석 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간사</a:t>
              </a:r>
            </a:p>
            <a:p>
              <a:pPr algn="r"/>
              <a:r>
                <a:rPr lang="en-US" altLang="ko-KR" sz="16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5186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KAIST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:a16="http://schemas.microsoft.com/office/drawing/2014/main" id="{EC128358-2B4B-5D4F-1555-048A53A8193E}"/>
                </a:ext>
              </a:extLst>
            </p:cNvPr>
            <p:cNvSpPr/>
            <p:nvPr/>
          </p:nvSpPr>
          <p:spPr>
            <a:xfrm>
              <a:off x="6281988" y="5153913"/>
              <a:ext cx="694421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pPr algn="r"/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김범경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 algn="r"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algn="r"/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5186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연세대학교</a:t>
              </a:r>
              <a:endParaRPr lang="en-US" altLang="ko-KR" sz="12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B75186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5B80BE24-1174-003F-ED98-88AFCF819713}"/>
                </a:ext>
              </a:extLst>
            </p:cNvPr>
            <p:cNvSpPr/>
            <p:nvPr/>
          </p:nvSpPr>
          <p:spPr>
            <a:xfrm>
              <a:off x="10890483" y="5153913"/>
              <a:ext cx="700513" cy="784830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김미현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운영위원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</a:p>
            <a:p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B75186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가천대학교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766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067 3.33333E-6 L -4.79167E-6 3.33333E-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14" dur="5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A6B4D33D-EA8A-E0CB-F472-17E427D42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410089" y="2842799"/>
            <a:ext cx="4716035" cy="200054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r>
              <a:rPr lang="en-US" altLang="ko-KR" sz="13000" spc="-3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Vision</a:t>
            </a:r>
            <a:endParaRPr lang="ko-KR" altLang="en-US" sz="13000" spc="-3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BB49E03-C021-0D0B-AFDA-0BA76E732D6C}"/>
              </a:ext>
            </a:extLst>
          </p:cNvPr>
          <p:cNvSpPr/>
          <p:nvPr/>
        </p:nvSpPr>
        <p:spPr>
          <a:xfrm>
            <a:off x="668993" y="4845918"/>
            <a:ext cx="4539704" cy="12729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3200" spc="-5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32406C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대한민국 미래 변화의 주역이 될</a:t>
            </a:r>
            <a:endParaRPr lang="en-US" altLang="ko-KR" sz="3200" spc="-5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32406C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4000" spc="-5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창의적 젊은 과학자 양성</a:t>
            </a:r>
            <a:endParaRPr lang="en-US" altLang="ko-KR" sz="4000" spc="-5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5AA70D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B0CEF79A-826A-C828-2E5A-6CDFEACA7A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733140" cy="461665"/>
          </a:xfrm>
          <a:solidFill>
            <a:srgbClr val="0C95D7"/>
          </a:solidFill>
        </p:spPr>
        <p:txBody>
          <a:bodyPr/>
          <a:lstStyle/>
          <a:p>
            <a:r>
              <a:rPr lang="ko-KR" altLang="en-US" dirty="0">
                <a:solidFill>
                  <a:schemeClr val="bg1"/>
                </a:solidFill>
              </a:rPr>
              <a:t>비전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id="{C0164012-5EDC-A7CC-570C-77E560983C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29" t="72308" b="2"/>
          <a:stretch/>
        </p:blipFill>
        <p:spPr>
          <a:xfrm>
            <a:off x="5994400" y="4983956"/>
            <a:ext cx="1485277" cy="1478664"/>
          </a:xfrm>
          <a:prstGeom prst="rect">
            <a:avLst/>
          </a:prstGeom>
        </p:spPr>
      </p:pic>
      <p:sp>
        <p:nvSpPr>
          <p:cNvPr id="98" name="TextBox 97"/>
          <p:cNvSpPr txBox="1"/>
          <p:nvPr/>
        </p:nvSpPr>
        <p:spPr>
          <a:xfrm>
            <a:off x="885109" y="1289027"/>
            <a:ext cx="3625043" cy="11849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r" latinLnBrk="0">
              <a:spcAft>
                <a:spcPts val="600"/>
              </a:spcAft>
            </a:pP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난제 해결 및 과학기술 진흥을 위한 </a:t>
            </a:r>
            <a:r>
              <a:rPr lang="ko-KR" altLang="en-US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융합연구</a:t>
            </a:r>
            <a:r>
              <a:rPr lang="ko-KR" altLang="en-US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</a:t>
            </a:r>
            <a:r>
              <a:rPr lang="en-US" altLang="ko-KR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 </a:t>
            </a:r>
          </a:p>
          <a:p>
            <a:pPr algn="r" fontAlgn="base" latinLnBrk="0">
              <a:spcAft>
                <a:spcPts val="600"/>
              </a:spcAft>
            </a:pP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Y-KAST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주관 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Frontier Scientists Workshop,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한림국제심포지엄</a:t>
            </a:r>
            <a:endParaRPr lang="en-US" altLang="ko-KR" sz="1600" spc="-7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868B9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885109" y="3773839"/>
            <a:ext cx="3625043" cy="1184940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r" fontAlgn="base" latinLnBrk="0">
              <a:spcAft>
                <a:spcPts val="600"/>
              </a:spcAft>
            </a:pPr>
            <a:r>
              <a:rPr lang="ko-KR" altLang="en-US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과학적인 근거 기반 정책제안</a:t>
            </a:r>
            <a:endParaRPr lang="en-US" altLang="ko-KR" sz="1600" spc="-2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62A32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  <a:p>
            <a:pPr algn="r" fontAlgn="base" latinLnBrk="0">
              <a:spcAft>
                <a:spcPts val="600"/>
              </a:spcAft>
            </a:pP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차세대리포트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국회와의 정책연구모임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</a:t>
            </a:r>
            <a:b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</a:b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과학기자협회 공동 포럼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청와대 과학기술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보좌관과의 만남 등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7662095" y="5243573"/>
            <a:ext cx="3948457" cy="93871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fontAlgn="base" latinLnBrk="0">
              <a:spcAft>
                <a:spcPts val="600"/>
              </a:spcAft>
            </a:pP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사회 관계망 서비스</a:t>
            </a:r>
            <a:r>
              <a:rPr lang="en-US" altLang="ko-KR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(SNS)</a:t>
            </a: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를 통한 </a:t>
            </a:r>
            <a:br>
              <a:rPr lang="en-US" altLang="ko-KR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</a:br>
            <a:r>
              <a:rPr lang="en-US" altLang="ko-KR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Y-KAST</a:t>
            </a:r>
            <a:r>
              <a:rPr lang="ko-KR" altLang="en-US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의 역할 및 미션 홍보</a:t>
            </a:r>
            <a:endParaRPr lang="en-US" altLang="ko-KR" sz="2400" spc="-15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5AA70D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  <a:p>
            <a:pPr fontAlgn="base" latinLnBrk="0">
              <a:spcAft>
                <a:spcPts val="600"/>
              </a:spcAft>
            </a:pP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Y-KAST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 유튜브 채널 운영</a:t>
            </a:r>
            <a:endParaRPr lang="en-US" altLang="ko-KR" sz="1600" spc="-7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868B9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662095" y="2459453"/>
            <a:ext cx="3948458" cy="126188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>
            <a:defPPr>
              <a:defRPr lang="ko-KR"/>
            </a:defPPr>
            <a:lvl1pPr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defRPr>
            </a:lvl1pPr>
          </a:lstStyle>
          <a:p>
            <a:pPr latinLnBrk="0">
              <a:spcAft>
                <a:spcPts val="600"/>
              </a:spcAft>
            </a:pP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젊은 과학자들의 </a:t>
            </a:r>
            <a:r>
              <a:rPr lang="ko-KR" altLang="en-US" sz="2400" spc="-15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AA70D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국제 네트워크 형성 </a:t>
            </a:r>
            <a:endParaRPr lang="en-US" altLang="ko-KR" sz="1600" spc="-20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262A32"/>
              </a:solidFill>
              <a:latin typeface="에스코어 드림 5 Medium" panose="020B0503030302020204" pitchFamily="34" charset="-127"/>
              <a:ea typeface="에스코어 드림 5 Medium" panose="020B0503030302020204" pitchFamily="34" charset="-127"/>
            </a:endParaRPr>
          </a:p>
          <a:p>
            <a:pPr latinLnBrk="0">
              <a:spcAft>
                <a:spcPts val="600"/>
              </a:spcAft>
            </a:pP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해외 젊은 </a:t>
            </a:r>
            <a:r>
              <a:rPr lang="ko-KR" altLang="en-US" sz="1600" spc="-20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과학자들과의</a:t>
            </a:r>
            <a:r>
              <a:rPr lang="ko-KR" altLang="en-US" sz="1600" spc="-2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rPr>
              <a:t> 공동 심포지엄</a:t>
            </a:r>
          </a:p>
          <a:p>
            <a:pPr fontAlgn="base" latinLnBrk="0">
              <a:spcAft>
                <a:spcPts val="600"/>
              </a:spcAft>
            </a:pP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스웨덴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 GYA,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독일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일본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, </a:t>
            </a:r>
            <a:r>
              <a:rPr lang="ko-KR" altLang="en-US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이스라엘 등의 </a:t>
            </a:r>
            <a:r>
              <a:rPr lang="en-US" altLang="ko-KR" sz="16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rPr>
              <a:t>Young Academy</a:t>
            </a:r>
            <a:endParaRPr lang="ko-KR" altLang="en-US" sz="1600" spc="-7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rgbClr val="868B96"/>
              </a:solidFill>
              <a:latin typeface="원신한 Light" panose="020B0303000000000000" pitchFamily="50" charset="-127"/>
              <a:ea typeface="원신한 Light" panose="020B0303000000000000" pitchFamily="50" charset="-127"/>
            </a:endParaRPr>
          </a:p>
        </p:txBody>
      </p:sp>
      <p:sp>
        <p:nvSpPr>
          <p:cNvPr id="5" name="제목 4">
            <a:extLst>
              <a:ext uri="{FF2B5EF4-FFF2-40B4-BE49-F238E27FC236}">
                <a16:creationId xmlns:a16="http://schemas.microsoft.com/office/drawing/2014/main" id="{B06C53BA-7152-345B-1B53-538B11961D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1393578" cy="461665"/>
          </a:xfrm>
        </p:spPr>
        <p:txBody>
          <a:bodyPr/>
          <a:lstStyle/>
          <a:p>
            <a:r>
              <a:rPr lang="ko-KR" altLang="en-US" dirty="0"/>
              <a:t>활동목표</a:t>
            </a: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D947E40-7FF4-91B8-08E1-06037C42E6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644" b="72332"/>
          <a:stretch/>
        </p:blipFill>
        <p:spPr>
          <a:xfrm>
            <a:off x="4712323" y="1122968"/>
            <a:ext cx="1476546" cy="147735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6D58444D-8AEA-269F-DCA9-8602D58EB3D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11" t="24159" r="-423" b="48133"/>
          <a:stretch/>
        </p:blipFill>
        <p:spPr>
          <a:xfrm>
            <a:off x="6007100" y="2412999"/>
            <a:ext cx="1472577" cy="1479551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2A9031E3-93C1-1EE1-9917-566669F9196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182" r="46472" b="23991"/>
          <a:stretch/>
        </p:blipFill>
        <p:spPr>
          <a:xfrm>
            <a:off x="4712323" y="3695700"/>
            <a:ext cx="1481308" cy="148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68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12 0.18889 L 0.10612 0.18981 L 4.79167E-6 3.7037E-6 " pathEditMode="relative" rAng="0" ptsTypes="AAA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939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44000" decel="46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11067 -1.48148E-6 L -4.79167E-6 -1.48148E-6 " pathEditMode="relative" rAng="0" ptsTypes="AA">
                                      <p:cBhvr>
                                        <p:cTn id="14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12 0.18889 L 0.10612 0.18982 L 5E-6 -2.22222E-6 " pathEditMode="relative" rAng="0" ptsTypes="AAA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939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0" presetClass="path" presetSubtype="0" accel="44000" decel="46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04167E-6 -4.07407E-6 L 0.11068 -4.07407E-6 " pathEditMode="relative" rAng="0" ptsTypes="AA">
                                      <p:cBhvr>
                                        <p:cTn id="25" dur="500" spd="-100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573 0.1882 L -0.10573 0.18912 L 4.58333E-6 -2.22222E-6 " pathEditMode="relative" rAng="0" ptsTypes="AAA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86" y="-9375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accel="44000" decel="46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11067 -1.48148E-6 L -4.79167E-6 -1.48148E-6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12 0.18889 L 0.10612 0.18982 L 5E-6 -2.22222E-6 " pathEditMode="relative" rAng="0" ptsTypes="AAA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9398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0" presetClass="path" presetSubtype="0" accel="44000" decel="46000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1.04167E-6 -4.07407E-6 L 0.11068 -4.07407E-6 " pathEditMode="relative" rAng="0" ptsTypes="AA">
                                      <p:cBhvr>
                                        <p:cTn id="47" dur="500" spd="-100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/>
      <p:bldP spid="98" grpId="1"/>
      <p:bldP spid="104" grpId="0"/>
      <p:bldP spid="104" grpId="1"/>
      <p:bldP spid="107" grpId="0"/>
      <p:bldP spid="107" grpId="1"/>
      <p:bldP spid="101" grpId="0"/>
      <p:bldP spid="10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직사각형 67">
            <a:extLst>
              <a:ext uri="{FF2B5EF4-FFF2-40B4-BE49-F238E27FC236}">
                <a16:creationId xmlns:a16="http://schemas.microsoft.com/office/drawing/2014/main" id="{37BDB697-22AE-E945-773F-DAAB03805204}"/>
              </a:ext>
            </a:extLst>
          </p:cNvPr>
          <p:cNvSpPr/>
          <p:nvPr/>
        </p:nvSpPr>
        <p:spPr>
          <a:xfrm>
            <a:off x="181429" y="4178300"/>
            <a:ext cx="11829142" cy="2501900"/>
          </a:xfrm>
          <a:prstGeom prst="rect">
            <a:avLst/>
          </a:prstGeom>
          <a:solidFill>
            <a:srgbClr val="4D556F">
              <a:alpha val="1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에스코어 드림 3 Light" panose="020B0303030302020204" pitchFamily="34" charset="-127"/>
              <a:ea typeface="에스코어 드림 3 Light" panose="020B0303030302020204" pitchFamily="34" charset="-127"/>
            </a:endParaRPr>
          </a:p>
        </p:txBody>
      </p:sp>
      <p:sp>
        <p:nvSpPr>
          <p:cNvPr id="17" name="제목 16">
            <a:extLst>
              <a:ext uri="{FF2B5EF4-FFF2-40B4-BE49-F238E27FC236}">
                <a16:creationId xmlns:a16="http://schemas.microsoft.com/office/drawing/2014/main" id="{31BBAFA2-0C0B-BBA8-3E43-2A8953432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2937270" cy="461665"/>
          </a:xfrm>
        </p:spPr>
        <p:txBody>
          <a:bodyPr/>
          <a:lstStyle/>
          <a:p>
            <a:r>
              <a:rPr lang="en-US" altLang="ko-KR" dirty="0"/>
              <a:t>2022</a:t>
            </a:r>
            <a:r>
              <a:rPr lang="ko-KR" altLang="en-US" dirty="0"/>
              <a:t>년도 사업실적</a:t>
            </a:r>
          </a:p>
        </p:txBody>
      </p:sp>
      <p:grpSp>
        <p:nvGrpSpPr>
          <p:cNvPr id="94" name="그룹 93">
            <a:extLst>
              <a:ext uri="{FF2B5EF4-FFF2-40B4-BE49-F238E27FC236}">
                <a16:creationId xmlns:a16="http://schemas.microsoft.com/office/drawing/2014/main" id="{66297833-81E7-2B66-45B7-AB3DB4FAE8BF}"/>
              </a:ext>
            </a:extLst>
          </p:cNvPr>
          <p:cNvGrpSpPr/>
          <p:nvPr/>
        </p:nvGrpSpPr>
        <p:grpSpPr>
          <a:xfrm>
            <a:off x="4483920" y="2068274"/>
            <a:ext cx="3284112" cy="1619272"/>
            <a:chOff x="4483920" y="2068274"/>
            <a:chExt cx="3284112" cy="1619272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id="{BBA85395-1685-CCA7-1B1F-0977B834421C}"/>
                </a:ext>
              </a:extLst>
            </p:cNvPr>
            <p:cNvSpPr/>
            <p:nvPr/>
          </p:nvSpPr>
          <p:spPr>
            <a:xfrm>
              <a:off x="5624817" y="2263563"/>
              <a:ext cx="2143215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2022</a:t>
              </a:r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년도 </a:t>
              </a:r>
            </a:p>
            <a:p>
              <a:r>
                <a:rPr lang="ko-KR" altLang="en-US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한림원석학과의</a:t>
              </a:r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 만남</a:t>
              </a:r>
            </a:p>
          </p:txBody>
        </p:sp>
        <p:sp>
          <p:nvSpPr>
            <p:cNvPr id="49" name="타원 48">
              <a:extLst>
                <a:ext uri="{FF2B5EF4-FFF2-40B4-BE49-F238E27FC236}">
                  <a16:creationId xmlns:a16="http://schemas.microsoft.com/office/drawing/2014/main" id="{86A033B0-F79D-CFA8-5A1E-79ABA3DC60F7}"/>
                </a:ext>
              </a:extLst>
            </p:cNvPr>
            <p:cNvSpPr/>
            <p:nvPr/>
          </p:nvSpPr>
          <p:spPr>
            <a:xfrm>
              <a:off x="4483920" y="2068274"/>
              <a:ext cx="944576" cy="9445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id="{D6991A84-D601-4514-5517-A3627EF6C187}"/>
                </a:ext>
              </a:extLst>
            </p:cNvPr>
            <p:cNvSpPr/>
            <p:nvPr/>
          </p:nvSpPr>
          <p:spPr>
            <a:xfrm>
              <a:off x="4634721" y="3179715"/>
              <a:ext cx="2124299" cy="50783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5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13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~ </a:t>
              </a: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참 여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차세대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동문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회원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25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인</a:t>
              </a:r>
            </a:p>
          </p:txBody>
        </p:sp>
        <p:pic>
          <p:nvPicPr>
            <p:cNvPr id="74" name="그래픽 73">
              <a:extLst>
                <a:ext uri="{FF2B5EF4-FFF2-40B4-BE49-F238E27FC236}">
                  <a16:creationId xmlns:a16="http://schemas.microsoft.com/office/drawing/2014/main" id="{6E1481F4-7A02-3AD0-F1B2-5A50B16F47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4619720" y="2298981"/>
              <a:ext cx="672976" cy="483162"/>
            </a:xfrm>
            <a:prstGeom prst="rect">
              <a:avLst/>
            </a:prstGeom>
          </p:spPr>
        </p:pic>
      </p:grpSp>
      <p:grpSp>
        <p:nvGrpSpPr>
          <p:cNvPr id="91" name="그룹 90">
            <a:extLst>
              <a:ext uri="{FF2B5EF4-FFF2-40B4-BE49-F238E27FC236}">
                <a16:creationId xmlns:a16="http://schemas.microsoft.com/office/drawing/2014/main" id="{AC6DBA0F-A106-41B6-5A6B-52C0BC650455}"/>
              </a:ext>
            </a:extLst>
          </p:cNvPr>
          <p:cNvGrpSpPr/>
          <p:nvPr/>
        </p:nvGrpSpPr>
        <p:grpSpPr>
          <a:xfrm>
            <a:off x="8351233" y="2068274"/>
            <a:ext cx="3224160" cy="1619272"/>
            <a:chOff x="8351233" y="2068274"/>
            <a:chExt cx="3224160" cy="1619272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id="{0FEC659D-CC89-5A29-B52A-3ED66D17FDCB}"/>
                </a:ext>
              </a:extLst>
            </p:cNvPr>
            <p:cNvSpPr/>
            <p:nvPr/>
          </p:nvSpPr>
          <p:spPr>
            <a:xfrm>
              <a:off x="9492130" y="2263563"/>
              <a:ext cx="2083263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2022</a:t>
              </a:r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년도 </a:t>
              </a:r>
            </a:p>
            <a:p>
              <a:r>
                <a:rPr lang="ko-KR" altLang="en-US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청소년과학영재사사</a:t>
              </a:r>
              <a:endParaRPr lang="en-US" altLang="ko-KR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6B005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53" name="타원 52">
              <a:extLst>
                <a:ext uri="{FF2B5EF4-FFF2-40B4-BE49-F238E27FC236}">
                  <a16:creationId xmlns:a16="http://schemas.microsoft.com/office/drawing/2014/main" id="{27BBA061-74F0-7A8B-6642-5A64CE514113}"/>
                </a:ext>
              </a:extLst>
            </p:cNvPr>
            <p:cNvSpPr/>
            <p:nvPr/>
          </p:nvSpPr>
          <p:spPr>
            <a:xfrm>
              <a:off x="8351233" y="2068274"/>
              <a:ext cx="944576" cy="9445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id="{8C8E64C6-BF22-2482-9057-18534D059459}"/>
                </a:ext>
              </a:extLst>
            </p:cNvPr>
            <p:cNvSpPr/>
            <p:nvPr/>
          </p:nvSpPr>
          <p:spPr>
            <a:xfrm>
              <a:off x="8502034" y="3179715"/>
              <a:ext cx="2282997" cy="50783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5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27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~ 11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</a:t>
              </a: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참 여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차세대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동문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회원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인</a:t>
              </a:r>
            </a:p>
          </p:txBody>
        </p:sp>
        <p:pic>
          <p:nvPicPr>
            <p:cNvPr id="80" name="그래픽 79">
              <a:extLst>
                <a:ext uri="{FF2B5EF4-FFF2-40B4-BE49-F238E27FC236}">
                  <a16:creationId xmlns:a16="http://schemas.microsoft.com/office/drawing/2014/main" id="{FE0D8FF4-3BB1-429F-A3F5-C902D09CD65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8570413" y="2223172"/>
              <a:ext cx="506217" cy="634780"/>
            </a:xfrm>
            <a:prstGeom prst="rect">
              <a:avLst/>
            </a:prstGeom>
          </p:spPr>
        </p:pic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F68B1038-5831-7B7E-5538-40724C9767A5}"/>
              </a:ext>
            </a:extLst>
          </p:cNvPr>
          <p:cNvGrpSpPr/>
          <p:nvPr/>
        </p:nvGrpSpPr>
        <p:grpSpPr>
          <a:xfrm>
            <a:off x="8351233" y="4392374"/>
            <a:ext cx="3224160" cy="1619272"/>
            <a:chOff x="8351233" y="4392374"/>
            <a:chExt cx="3224160" cy="1619272"/>
          </a:xfrm>
        </p:grpSpPr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id="{4E7E3F4C-9C69-71C5-C890-AB7EB679A887}"/>
                </a:ext>
              </a:extLst>
            </p:cNvPr>
            <p:cNvSpPr/>
            <p:nvPr/>
          </p:nvSpPr>
          <p:spPr>
            <a:xfrm>
              <a:off x="9492130" y="4587663"/>
              <a:ext cx="2083263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ko-KR" altLang="en-US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한스웨덴차세대한림원</a:t>
              </a:r>
              <a:endParaRPr lang="ko-KR" altLang="en-US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6B005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공동심포지엄</a:t>
              </a:r>
            </a:p>
          </p:txBody>
        </p:sp>
        <p:sp>
          <p:nvSpPr>
            <p:cNvPr id="66" name="타원 65">
              <a:extLst>
                <a:ext uri="{FF2B5EF4-FFF2-40B4-BE49-F238E27FC236}">
                  <a16:creationId xmlns:a16="http://schemas.microsoft.com/office/drawing/2014/main" id="{6A76952E-54D7-7A57-725D-9CC1F34AEC07}"/>
                </a:ext>
              </a:extLst>
            </p:cNvPr>
            <p:cNvSpPr/>
            <p:nvPr/>
          </p:nvSpPr>
          <p:spPr>
            <a:xfrm>
              <a:off x="8351233" y="4392374"/>
              <a:ext cx="944576" cy="9445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67" name="직사각형 66">
              <a:extLst>
                <a:ext uri="{FF2B5EF4-FFF2-40B4-BE49-F238E27FC236}">
                  <a16:creationId xmlns:a16="http://schemas.microsoft.com/office/drawing/2014/main" id="{D58BD09B-6738-C2F8-C391-60A0C4C33FDC}"/>
                </a:ext>
              </a:extLst>
            </p:cNvPr>
            <p:cNvSpPr/>
            <p:nvPr/>
          </p:nvSpPr>
          <p:spPr>
            <a:xfrm>
              <a:off x="8502034" y="5503815"/>
              <a:ext cx="2330125" cy="507831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11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10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목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발 표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김영근 차세대부장 등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7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인</a:t>
              </a:r>
            </a:p>
          </p:txBody>
        </p: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id="{C80D8279-708D-5FDB-04D7-77EDA52E3B8F}"/>
                </a:ext>
              </a:extLst>
            </p:cNvPr>
            <p:cNvGrpSpPr/>
            <p:nvPr/>
          </p:nvGrpSpPr>
          <p:grpSpPr>
            <a:xfrm>
              <a:off x="8545013" y="4690594"/>
              <a:ext cx="557017" cy="348136"/>
              <a:chOff x="8523483" y="4694077"/>
              <a:chExt cx="557017" cy="348136"/>
            </a:xfrm>
          </p:grpSpPr>
          <p:pic>
            <p:nvPicPr>
              <p:cNvPr id="82" name="그림 81">
                <a:extLst>
                  <a:ext uri="{FF2B5EF4-FFF2-40B4-BE49-F238E27FC236}">
                    <a16:creationId xmlns:a16="http://schemas.microsoft.com/office/drawing/2014/main" id="{97E3EF48-1612-EE67-F8A5-CA7DFF67D4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523483" y="4694077"/>
                <a:ext cx="557017" cy="348136"/>
              </a:xfrm>
              <a:prstGeom prst="rect">
                <a:avLst/>
              </a:prstGeom>
            </p:spPr>
          </p:pic>
          <p:sp>
            <p:nvSpPr>
              <p:cNvPr id="83" name="직사각형 82">
                <a:extLst>
                  <a:ext uri="{FF2B5EF4-FFF2-40B4-BE49-F238E27FC236}">
                    <a16:creationId xmlns:a16="http://schemas.microsoft.com/office/drawing/2014/main" id="{CE2F858E-754A-DA97-0178-42D1DC73BA93}"/>
                  </a:ext>
                </a:extLst>
              </p:cNvPr>
              <p:cNvSpPr/>
              <p:nvPr/>
            </p:nvSpPr>
            <p:spPr>
              <a:xfrm>
                <a:off x="8523483" y="4694077"/>
                <a:ext cx="557016" cy="348136"/>
              </a:xfrm>
              <a:prstGeom prst="rect">
                <a:avLst/>
              </a:prstGeom>
              <a:noFill/>
              <a:ln w="15875" cap="sq">
                <a:solidFill>
                  <a:srgbClr val="11084C"/>
                </a:solidFill>
                <a:miter lim="800000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</p:grpSp>
      </p:grpSp>
      <p:grpSp>
        <p:nvGrpSpPr>
          <p:cNvPr id="93" name="그룹 92">
            <a:extLst>
              <a:ext uri="{FF2B5EF4-FFF2-40B4-BE49-F238E27FC236}">
                <a16:creationId xmlns:a16="http://schemas.microsoft.com/office/drawing/2014/main" id="{8B711AE7-6BF8-46A6-3A66-772ABF3ED4A4}"/>
              </a:ext>
            </a:extLst>
          </p:cNvPr>
          <p:cNvGrpSpPr/>
          <p:nvPr/>
        </p:nvGrpSpPr>
        <p:grpSpPr>
          <a:xfrm>
            <a:off x="4483920" y="4392374"/>
            <a:ext cx="3284112" cy="2050160"/>
            <a:chOff x="4483920" y="4392374"/>
            <a:chExt cx="3284112" cy="2050160"/>
          </a:xfrm>
        </p:grpSpPr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AA2EA65E-C0BE-C6C7-35C2-2B7D7C5DE2B0}"/>
                </a:ext>
              </a:extLst>
            </p:cNvPr>
            <p:cNvSpPr/>
            <p:nvPr/>
          </p:nvSpPr>
          <p:spPr>
            <a:xfrm>
              <a:off x="5624817" y="4587663"/>
              <a:ext cx="2143215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Worldwide Meeting of Young Academies</a:t>
              </a:r>
            </a:p>
          </p:txBody>
        </p:sp>
        <p:sp>
          <p:nvSpPr>
            <p:cNvPr id="62" name="타원 61">
              <a:extLst>
                <a:ext uri="{FF2B5EF4-FFF2-40B4-BE49-F238E27FC236}">
                  <a16:creationId xmlns:a16="http://schemas.microsoft.com/office/drawing/2014/main" id="{17AB1980-82BB-BF2B-22F8-3CC8234C4DE1}"/>
                </a:ext>
              </a:extLst>
            </p:cNvPr>
            <p:cNvSpPr/>
            <p:nvPr/>
          </p:nvSpPr>
          <p:spPr>
            <a:xfrm>
              <a:off x="4483920" y="4392374"/>
              <a:ext cx="944576" cy="9445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id="{F810D42B-5A9A-6ED5-E009-9CBB1ED5F84C}"/>
                </a:ext>
              </a:extLst>
            </p:cNvPr>
            <p:cNvSpPr/>
            <p:nvPr/>
          </p:nvSpPr>
          <p:spPr>
            <a:xfrm>
              <a:off x="4634721" y="5503815"/>
              <a:ext cx="2601353" cy="938719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11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화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</a:p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주 최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Global Young Academy</a:t>
              </a:r>
            </a:p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대 표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정우성 차세대회원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(POSTECH)</a:t>
              </a:r>
              <a:b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</a:b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          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이대희 차세대회원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한국생명연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</a:p>
          </p:txBody>
        </p:sp>
        <p:pic>
          <p:nvPicPr>
            <p:cNvPr id="86" name="그래픽 85">
              <a:extLst>
                <a:ext uri="{FF2B5EF4-FFF2-40B4-BE49-F238E27FC236}">
                  <a16:creationId xmlns:a16="http://schemas.microsoft.com/office/drawing/2014/main" id="{142AED62-F6D3-0EEB-8AB6-C4F7B48DEDC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4658956" y="4567410"/>
              <a:ext cx="594504" cy="594504"/>
            </a:xfrm>
            <a:prstGeom prst="rect">
              <a:avLst/>
            </a:prstGeom>
          </p:spPr>
        </p:pic>
      </p:grpSp>
      <p:grpSp>
        <p:nvGrpSpPr>
          <p:cNvPr id="95" name="그룹 94">
            <a:extLst>
              <a:ext uri="{FF2B5EF4-FFF2-40B4-BE49-F238E27FC236}">
                <a16:creationId xmlns:a16="http://schemas.microsoft.com/office/drawing/2014/main" id="{6D639230-2605-92F2-BB2B-0037156A797B}"/>
              </a:ext>
            </a:extLst>
          </p:cNvPr>
          <p:cNvGrpSpPr/>
          <p:nvPr/>
        </p:nvGrpSpPr>
        <p:grpSpPr>
          <a:xfrm>
            <a:off x="616607" y="4392374"/>
            <a:ext cx="3630098" cy="1834716"/>
            <a:chOff x="616607" y="4392374"/>
            <a:chExt cx="3630098" cy="1834716"/>
          </a:xfrm>
        </p:grpSpPr>
        <p:sp>
          <p:nvSpPr>
            <p:cNvPr id="56" name="직사각형 55">
              <a:extLst>
                <a:ext uri="{FF2B5EF4-FFF2-40B4-BE49-F238E27FC236}">
                  <a16:creationId xmlns:a16="http://schemas.microsoft.com/office/drawing/2014/main" id="{8E8C42D0-4C14-03C3-EA54-D4AF5BAFE4CE}"/>
                </a:ext>
              </a:extLst>
            </p:cNvPr>
            <p:cNvSpPr/>
            <p:nvPr/>
          </p:nvSpPr>
          <p:spPr>
            <a:xfrm>
              <a:off x="1757505" y="4449164"/>
              <a:ext cx="2489200" cy="830997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2022</a:t>
              </a:r>
            </a:p>
            <a:p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IAP Young Physician Leaders Program</a:t>
              </a:r>
            </a:p>
          </p:txBody>
        </p:sp>
        <p:sp>
          <p:nvSpPr>
            <p:cNvPr id="57" name="타원 56">
              <a:extLst>
                <a:ext uri="{FF2B5EF4-FFF2-40B4-BE49-F238E27FC236}">
                  <a16:creationId xmlns:a16="http://schemas.microsoft.com/office/drawing/2014/main" id="{73302A07-731E-41A6-CD65-ED64915A39C5}"/>
                </a:ext>
              </a:extLst>
            </p:cNvPr>
            <p:cNvSpPr/>
            <p:nvPr/>
          </p:nvSpPr>
          <p:spPr>
            <a:xfrm>
              <a:off x="616607" y="4392374"/>
              <a:ext cx="944576" cy="9445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6FFCF8B2-503F-D612-5B5D-9F09EA8C505B}"/>
                </a:ext>
              </a:extLst>
            </p:cNvPr>
            <p:cNvSpPr/>
            <p:nvPr/>
          </p:nvSpPr>
          <p:spPr>
            <a:xfrm>
              <a:off x="767408" y="5503815"/>
              <a:ext cx="2831865" cy="72327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10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13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~ 10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18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 </a:t>
              </a:r>
            </a:p>
            <a:p>
              <a:pPr>
                <a:spcAft>
                  <a:spcPts val="6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참 여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이승원 차세대회원</a:t>
              </a:r>
              <a:b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</a:b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 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         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세종대학교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</a:p>
          </p:txBody>
        </p:sp>
        <p:pic>
          <p:nvPicPr>
            <p:cNvPr id="88" name="그래픽 87">
              <a:extLst>
                <a:ext uri="{FF2B5EF4-FFF2-40B4-BE49-F238E27FC236}">
                  <a16:creationId xmlns:a16="http://schemas.microsoft.com/office/drawing/2014/main" id="{5BE99F34-0277-B576-C18F-DB8E00C89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829662" y="4551261"/>
              <a:ext cx="518467" cy="626803"/>
            </a:xfrm>
            <a:prstGeom prst="rect">
              <a:avLst/>
            </a:prstGeom>
          </p:spPr>
        </p:pic>
      </p:grpSp>
      <p:grpSp>
        <p:nvGrpSpPr>
          <p:cNvPr id="96" name="그룹 95">
            <a:extLst>
              <a:ext uri="{FF2B5EF4-FFF2-40B4-BE49-F238E27FC236}">
                <a16:creationId xmlns:a16="http://schemas.microsoft.com/office/drawing/2014/main" id="{431CE75E-5659-E216-E305-6F43266ECDB2}"/>
              </a:ext>
            </a:extLst>
          </p:cNvPr>
          <p:cNvGrpSpPr/>
          <p:nvPr/>
        </p:nvGrpSpPr>
        <p:grpSpPr>
          <a:xfrm>
            <a:off x="616607" y="2068274"/>
            <a:ext cx="3034283" cy="1834716"/>
            <a:chOff x="616607" y="2068274"/>
            <a:chExt cx="3034283" cy="1834716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19D1FF1B-1D38-EBFD-0488-4EBCBEF352C0}"/>
                </a:ext>
              </a:extLst>
            </p:cNvPr>
            <p:cNvSpPr/>
            <p:nvPr/>
          </p:nvSpPr>
          <p:spPr>
            <a:xfrm>
              <a:off x="1757504" y="2263563"/>
              <a:ext cx="1620315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/>
            <a:p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제</a:t>
              </a:r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192</a:t>
              </a:r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회 </a:t>
              </a:r>
              <a:endParaRPr lang="en-US" altLang="ko-KR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  <a:p>
              <a:r>
                <a:rPr lang="ko-KR" altLang="en-US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66B005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한림원탁토론회</a:t>
              </a:r>
              <a:endParaRPr lang="en-US" altLang="ko-KR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66B005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endParaRPr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21E10F5F-31A5-7F66-D94E-1920CB84D940}"/>
                </a:ext>
              </a:extLst>
            </p:cNvPr>
            <p:cNvSpPr/>
            <p:nvPr/>
          </p:nvSpPr>
          <p:spPr>
            <a:xfrm>
              <a:off x="616607" y="2068274"/>
              <a:ext cx="944576" cy="94457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id="{DBBBAAC5-0AA5-5C72-C104-4A7E4BB6AED1}"/>
                </a:ext>
              </a:extLst>
            </p:cNvPr>
            <p:cNvSpPr/>
            <p:nvPr/>
          </p:nvSpPr>
          <p:spPr>
            <a:xfrm>
              <a:off x="767408" y="3179715"/>
              <a:ext cx="2883482" cy="723275"/>
            </a:xfrm>
            <a:prstGeom prst="rect">
              <a:avLst/>
            </a:prstGeom>
            <a:noFill/>
          </p:spPr>
          <p:txBody>
            <a:bodyPr wrap="none" lIns="0" tIns="0" rIns="0" bIns="0" rtlCol="0" anchor="t" anchorCtr="0">
              <a:spAutoFit/>
            </a:bodyPr>
            <a:lstStyle/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 자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2022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년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2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 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14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일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월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</a:t>
              </a:r>
            </a:p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주 제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양자컴퓨터의 기술적 도전과 전망</a:t>
              </a:r>
            </a:p>
            <a:p>
              <a:pPr>
                <a:spcAft>
                  <a:spcPts val="300"/>
                </a:spcAft>
              </a:pP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발 표</a:t>
              </a:r>
              <a:r>
                <a:rPr lang="en-US" altLang="ko-KR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: </a:t>
              </a:r>
              <a:r>
                <a:rPr lang="ko-KR" altLang="en-US" sz="1400" spc="-7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김도헌</a:t>
              </a:r>
              <a:r>
                <a:rPr lang="ko-KR" altLang="en-US" sz="14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 차세대회원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(</a:t>
              </a:r>
              <a:r>
                <a:rPr lang="ko-KR" altLang="en-US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서울대학교</a:t>
              </a:r>
              <a:r>
                <a:rPr lang="en-US" altLang="ko-KR" sz="12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7E818E"/>
                  </a:solidFill>
                  <a:latin typeface="에스코어 드림 3 Light" panose="020B0303030302020204" pitchFamily="34" charset="-127"/>
                  <a:ea typeface="에스코어 드림 3 Light" panose="020B0303030302020204" pitchFamily="34" charset="-127"/>
                </a:rPr>
                <a:t>) </a:t>
              </a:r>
              <a:endParaRPr lang="en-US" altLang="ko-KR" sz="1400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7E818E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pic>
          <p:nvPicPr>
            <p:cNvPr id="90" name="그래픽 89">
              <a:extLst>
                <a:ext uri="{FF2B5EF4-FFF2-40B4-BE49-F238E27FC236}">
                  <a16:creationId xmlns:a16="http://schemas.microsoft.com/office/drawing/2014/main" id="{98B34BCB-E048-3CE1-59FD-E73ABF4EF62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745290" y="2196957"/>
              <a:ext cx="687210" cy="687210"/>
            </a:xfrm>
            <a:prstGeom prst="rect">
              <a:avLst/>
            </a:prstGeom>
          </p:spPr>
        </p:pic>
      </p:grpSp>
      <p:grpSp>
        <p:nvGrpSpPr>
          <p:cNvPr id="100" name="그룹 99">
            <a:extLst>
              <a:ext uri="{FF2B5EF4-FFF2-40B4-BE49-F238E27FC236}">
                <a16:creationId xmlns:a16="http://schemas.microsoft.com/office/drawing/2014/main" id="{F8792665-5445-12BA-AD30-D9754C310606}"/>
              </a:ext>
            </a:extLst>
          </p:cNvPr>
          <p:cNvGrpSpPr/>
          <p:nvPr/>
        </p:nvGrpSpPr>
        <p:grpSpPr>
          <a:xfrm>
            <a:off x="0" y="1236691"/>
            <a:ext cx="12192000" cy="656548"/>
            <a:chOff x="0" y="1236691"/>
            <a:chExt cx="12192000" cy="656548"/>
          </a:xfrm>
        </p:grpSpPr>
        <p:pic>
          <p:nvPicPr>
            <p:cNvPr id="72" name="그림 71">
              <a:extLst>
                <a:ext uri="{FF2B5EF4-FFF2-40B4-BE49-F238E27FC236}">
                  <a16:creationId xmlns:a16="http://schemas.microsoft.com/office/drawing/2014/main" id="{360D4E46-557F-7A5B-375E-592A2626717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034" b="72393"/>
            <a:stretch/>
          </p:blipFill>
          <p:spPr>
            <a:xfrm>
              <a:off x="0" y="1236691"/>
              <a:ext cx="12192000" cy="656548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B9205A9C-5ABF-41D0-A771-B8DF0F9F0F2F}"/>
                </a:ext>
              </a:extLst>
            </p:cNvPr>
            <p:cNvSpPr/>
            <p:nvPr/>
          </p:nvSpPr>
          <p:spPr>
            <a:xfrm>
              <a:off x="1535505" y="1421402"/>
              <a:ext cx="3955891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온</a:t>
              </a:r>
              <a:r>
                <a:rPr lang="ko-KR" altLang="en-US" sz="2000" spc="-12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sym typeface="Wingdings" panose="05000000000000000000" pitchFamily="2" charset="2"/>
                </a:rPr>
                <a:t>오프라인</a:t>
              </a:r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  <a:sym typeface="Wingdings" panose="05000000000000000000" pitchFamily="2" charset="2"/>
                </a:rPr>
                <a:t> </a:t>
              </a:r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행사 개최 </a:t>
              </a:r>
              <a:r>
                <a:rPr lang="en-US" altLang="ko-KR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/ </a:t>
              </a:r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국제회의 참석</a:t>
              </a:r>
            </a:p>
          </p:txBody>
        </p:sp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id="{7729FFAD-4291-F020-44B8-0704BAE2FAD1}"/>
                </a:ext>
              </a:extLst>
            </p:cNvPr>
            <p:cNvGrpSpPr/>
            <p:nvPr/>
          </p:nvGrpSpPr>
          <p:grpSpPr>
            <a:xfrm>
              <a:off x="591068" y="1294716"/>
              <a:ext cx="658845" cy="511781"/>
              <a:chOff x="4686300" y="3281362"/>
              <a:chExt cx="533400" cy="414338"/>
            </a:xfrm>
          </p:grpSpPr>
          <p:pic>
            <p:nvPicPr>
              <p:cNvPr id="98" name="그래픽 97">
                <a:extLst>
                  <a:ext uri="{FF2B5EF4-FFF2-40B4-BE49-F238E27FC236}">
                    <a16:creationId xmlns:a16="http://schemas.microsoft.com/office/drawing/2014/main" id="{B3E4FD59-5C7A-3576-0C7A-B1F147B61A3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686300" y="3281362"/>
                <a:ext cx="533400" cy="295275"/>
              </a:xfrm>
              <a:prstGeom prst="rect">
                <a:avLst/>
              </a:prstGeom>
            </p:spPr>
          </p:pic>
          <p:pic>
            <p:nvPicPr>
              <p:cNvPr id="99" name="그래픽 98">
                <a:extLst>
                  <a:ext uri="{FF2B5EF4-FFF2-40B4-BE49-F238E27FC236}">
                    <a16:creationId xmlns:a16="http://schemas.microsoft.com/office/drawing/2014/main" id="{4377F85F-E0FD-11B0-83EC-1C65F51261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4843462" y="3467100"/>
                <a:ext cx="219075" cy="22860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863209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13" dur="500" spd="-100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44000" decel="46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18" dur="500" spd="-100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23" dur="500" spd="-100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0" presetClass="path" presetSubtype="0" accel="44000" decel="4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33" dur="500" spd="-100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0" presetClass="path" presetSubtype="0" accel="44000" decel="46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38" dur="500" spd="-100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43" dur="500" spd="-100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0">
            <a:extLst>
              <a:ext uri="{FF2B5EF4-FFF2-40B4-BE49-F238E27FC236}">
                <a16:creationId xmlns:a16="http://schemas.microsoft.com/office/drawing/2014/main" id="{A8083AEA-4A30-CA07-7D49-B09D49FA9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2937270" cy="461665"/>
          </a:xfrm>
        </p:spPr>
        <p:txBody>
          <a:bodyPr/>
          <a:lstStyle/>
          <a:p>
            <a:r>
              <a:rPr lang="en-US" altLang="ko-KR" dirty="0"/>
              <a:t>2022</a:t>
            </a:r>
            <a:r>
              <a:rPr lang="ko-KR" altLang="en-US" dirty="0"/>
              <a:t>년도 사업실적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A22679FC-6B5A-7401-508F-73535D1982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450"/>
          <a:stretch/>
        </p:blipFill>
        <p:spPr>
          <a:xfrm>
            <a:off x="0" y="4145077"/>
            <a:ext cx="12192000" cy="2780928"/>
          </a:xfrm>
          <a:prstGeom prst="rect">
            <a:avLst/>
          </a:prstGeom>
        </p:spPr>
      </p:pic>
      <p:grpSp>
        <p:nvGrpSpPr>
          <p:cNvPr id="38" name="그룹 37">
            <a:extLst>
              <a:ext uri="{FF2B5EF4-FFF2-40B4-BE49-F238E27FC236}">
                <a16:creationId xmlns:a16="http://schemas.microsoft.com/office/drawing/2014/main" id="{59BD878A-F992-3A33-C384-9776F0B23209}"/>
              </a:ext>
            </a:extLst>
          </p:cNvPr>
          <p:cNvGrpSpPr/>
          <p:nvPr/>
        </p:nvGrpSpPr>
        <p:grpSpPr>
          <a:xfrm>
            <a:off x="461881" y="1196752"/>
            <a:ext cx="3153373" cy="3061504"/>
            <a:chOff x="791737" y="1564552"/>
            <a:chExt cx="3153373" cy="3061504"/>
          </a:xfrm>
        </p:grpSpPr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4459586-7B13-8835-549C-929F6DF389A5}"/>
                </a:ext>
              </a:extLst>
            </p:cNvPr>
            <p:cNvSpPr/>
            <p:nvPr/>
          </p:nvSpPr>
          <p:spPr>
            <a:xfrm>
              <a:off x="2033368" y="4318279"/>
              <a:ext cx="1911742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차세대리포트 발간</a:t>
              </a:r>
            </a:p>
          </p:txBody>
        </p:sp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562BB33C-7176-1936-4BA2-3A62041FB29F}"/>
                </a:ext>
              </a:extLst>
            </p:cNvPr>
            <p:cNvGrpSpPr/>
            <p:nvPr/>
          </p:nvGrpSpPr>
          <p:grpSpPr>
            <a:xfrm>
              <a:off x="791737" y="1564552"/>
              <a:ext cx="312826" cy="333681"/>
              <a:chOff x="4786312" y="3200400"/>
              <a:chExt cx="428625" cy="457200"/>
            </a:xfrm>
          </p:grpSpPr>
          <p:pic>
            <p:nvPicPr>
              <p:cNvPr id="32" name="그래픽 31">
                <a:extLst>
                  <a:ext uri="{FF2B5EF4-FFF2-40B4-BE49-F238E27FC236}">
                    <a16:creationId xmlns:a16="http://schemas.microsoft.com/office/drawing/2014/main" id="{75888DE7-105B-920C-28AA-12CCE07C3F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4786312" y="3200400"/>
                <a:ext cx="333375" cy="457200"/>
              </a:xfrm>
              <a:prstGeom prst="rect">
                <a:avLst/>
              </a:prstGeom>
            </p:spPr>
          </p:pic>
          <p:pic>
            <p:nvPicPr>
              <p:cNvPr id="34" name="그래픽 33">
                <a:extLst>
                  <a:ext uri="{FF2B5EF4-FFF2-40B4-BE49-F238E27FC236}">
                    <a16:creationId xmlns:a16="http://schemas.microsoft.com/office/drawing/2014/main" id="{DDDC9E63-320C-EEDF-E672-A472AB0930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4843462" y="3288506"/>
                <a:ext cx="371475" cy="314325"/>
              </a:xfrm>
              <a:prstGeom prst="rect">
                <a:avLst/>
              </a:prstGeom>
            </p:spPr>
          </p:pic>
        </p:grpSp>
      </p:grpSp>
      <p:pic>
        <p:nvPicPr>
          <p:cNvPr id="3" name="그림 2">
            <a:extLst>
              <a:ext uri="{FF2B5EF4-FFF2-40B4-BE49-F238E27FC236}">
                <a16:creationId xmlns:a16="http://schemas.microsoft.com/office/drawing/2014/main" id="{FE133465-D6E4-4842-D4D4-EF9E1C755F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15578" y="1375758"/>
            <a:ext cx="3657076" cy="216664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38B44F1-7DD7-14D2-259F-828A7C2BF0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64542" y="2337902"/>
            <a:ext cx="2016224" cy="168952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DD6A9CC9-7D7C-26CE-CD6A-514505DA52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3432" y="1322459"/>
            <a:ext cx="3770449" cy="2350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CDEA0B08-3599-AF73-6B0E-79FBD863A891}"/>
              </a:ext>
            </a:extLst>
          </p:cNvPr>
          <p:cNvSpPr/>
          <p:nvPr/>
        </p:nvSpPr>
        <p:spPr>
          <a:xfrm>
            <a:off x="6391088" y="3813845"/>
            <a:ext cx="1574149" cy="30777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GYA Meetings</a:t>
            </a:r>
            <a:endParaRPr lang="ko-KR" altLang="en-US" sz="2000" spc="-12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FEB4AED1-C99C-7735-9D80-8BEE603BD6D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207568" y="4669282"/>
            <a:ext cx="3705981" cy="17325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613DCF76-2A69-065F-351E-97994CD220DF}"/>
              </a:ext>
            </a:extLst>
          </p:cNvPr>
          <p:cNvSpPr/>
          <p:nvPr/>
        </p:nvSpPr>
        <p:spPr>
          <a:xfrm>
            <a:off x="147913" y="5250349"/>
            <a:ext cx="1961371" cy="61555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Frontier</a:t>
            </a:r>
            <a:r>
              <a:rPr lang="ko-KR" altLang="en-US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 </a:t>
            </a:r>
            <a: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Scientist</a:t>
            </a:r>
            <a:r>
              <a:rPr lang="ko-KR" altLang="en-US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 </a:t>
            </a:r>
            <a:b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</a:br>
            <a: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Workshop</a:t>
            </a:r>
            <a:endParaRPr lang="ko-KR" altLang="en-US" sz="2000" spc="-120" dirty="0">
              <a:ln>
                <a:solidFill>
                  <a:schemeClr val="bg1">
                    <a:lumMod val="85000"/>
                    <a:alpha val="0"/>
                  </a:schemeClr>
                </a:solidFill>
              </a:ln>
              <a:solidFill>
                <a:schemeClr val="bg1"/>
              </a:solidFill>
              <a:latin typeface="에스코어 드림 7 ExtraBold" panose="020B0803030302020204" pitchFamily="34" charset="-127"/>
              <a:ea typeface="에스코어 드림 7 ExtraBold" panose="020B0803030302020204" pitchFamily="34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A6DB5D70-6608-D1EF-6F76-2D036EF4FCF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52184" y="4630097"/>
            <a:ext cx="3920039" cy="173251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BFCB7345-A304-22D7-4522-CBABD762609E}"/>
              </a:ext>
            </a:extLst>
          </p:cNvPr>
          <p:cNvSpPr/>
          <p:nvPr/>
        </p:nvSpPr>
        <p:spPr>
          <a:xfrm>
            <a:off x="6943091" y="6271303"/>
            <a:ext cx="2374689" cy="615553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스웨덴 </a:t>
            </a:r>
            <a:br>
              <a: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</a:br>
            <a:r>
              <a:rPr lang="ko-KR" altLang="en-US" sz="2000" spc="-120" dirty="0" err="1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젊은과학자들과의</a:t>
            </a:r>
            <a:r>
              <a:rPr lang="ko-KR" altLang="en-US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7 ExtraBold" panose="020B0803030302020204" pitchFamily="34" charset="-127"/>
                <a:ea typeface="에스코어 드림 7 ExtraBold" panose="020B0803030302020204" pitchFamily="34" charset="-127"/>
              </a:rPr>
              <a:t> 교류</a:t>
            </a:r>
          </a:p>
        </p:txBody>
      </p:sp>
    </p:spTree>
    <p:extLst>
      <p:ext uri="{BB962C8B-B14F-4D97-AF65-F5344CB8AC3E}">
        <p14:creationId xmlns:p14="http://schemas.microsoft.com/office/powerpoint/2010/main" val="1513004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>
            <a:extLst>
              <a:ext uri="{FF2B5EF4-FFF2-40B4-BE49-F238E27FC236}">
                <a16:creationId xmlns:a16="http://schemas.microsoft.com/office/drawing/2014/main" id="{26CBD043-2AFF-A313-9006-3F964DE7AFDB}"/>
              </a:ext>
            </a:extLst>
          </p:cNvPr>
          <p:cNvGrpSpPr/>
          <p:nvPr/>
        </p:nvGrpSpPr>
        <p:grpSpPr>
          <a:xfrm>
            <a:off x="6308723" y="1539271"/>
            <a:ext cx="2747728" cy="1709767"/>
            <a:chOff x="1447081" y="1092177"/>
            <a:chExt cx="2747728" cy="1709767"/>
          </a:xfrm>
        </p:grpSpPr>
        <p:cxnSp>
          <p:nvCxnSpPr>
            <p:cNvPr id="7" name="직선 화살표 연결선 6">
              <a:extLst>
                <a:ext uri="{FF2B5EF4-FFF2-40B4-BE49-F238E27FC236}">
                  <a16:creationId xmlns:a16="http://schemas.microsoft.com/office/drawing/2014/main" id="{53212206-565C-13A6-D79D-331648DA05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1177290"/>
              <a:ext cx="0" cy="1624654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380BB32-0AFF-15E0-4105-943C8A50D2C1}"/>
                </a:ext>
              </a:extLst>
            </p:cNvPr>
            <p:cNvSpPr/>
            <p:nvPr/>
          </p:nvSpPr>
          <p:spPr>
            <a:xfrm>
              <a:off x="1447081" y="1092177"/>
              <a:ext cx="2747728" cy="446276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한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·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이스라엘 영아카데미 공동심포지엄</a:t>
              </a:r>
              <a:endParaRPr lang="en-US" altLang="ko-KR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2023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년 차세대회원 행사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(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가칭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)</a:t>
              </a:r>
              <a:endParaRPr lang="ko-KR" altLang="en-US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A06BD103-6050-6138-B03E-8CD09A96EAFA}"/>
              </a:ext>
            </a:extLst>
          </p:cNvPr>
          <p:cNvGrpSpPr/>
          <p:nvPr/>
        </p:nvGrpSpPr>
        <p:grpSpPr>
          <a:xfrm>
            <a:off x="3824323" y="2306945"/>
            <a:ext cx="1680305" cy="942093"/>
            <a:chOff x="1447081" y="1587477"/>
            <a:chExt cx="1680305" cy="942093"/>
          </a:xfrm>
        </p:grpSpPr>
        <p:cxnSp>
          <p:nvCxnSpPr>
            <p:cNvPr id="3" name="직선 화살표 연결선 2">
              <a:extLst>
                <a:ext uri="{FF2B5EF4-FFF2-40B4-BE49-F238E27FC236}">
                  <a16:creationId xmlns:a16="http://schemas.microsoft.com/office/drawing/2014/main" id="{B7E8E936-1170-AA3D-D700-BFC8F4414C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1676400"/>
              <a:ext cx="0" cy="853170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CE226AF9-4896-E9E4-1172-5CF75B8E2FD8}"/>
                </a:ext>
              </a:extLst>
            </p:cNvPr>
            <p:cNvSpPr/>
            <p:nvPr/>
          </p:nvSpPr>
          <p:spPr>
            <a:xfrm>
              <a:off x="1447081" y="1587477"/>
              <a:ext cx="1680305" cy="184666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UK-Korea Conference</a:t>
              </a:r>
            </a:p>
          </p:txBody>
        </p:sp>
      </p:grpSp>
      <p:grpSp>
        <p:nvGrpSpPr>
          <p:cNvPr id="203" name="그룹 202">
            <a:extLst>
              <a:ext uri="{FF2B5EF4-FFF2-40B4-BE49-F238E27FC236}">
                <a16:creationId xmlns:a16="http://schemas.microsoft.com/office/drawing/2014/main" id="{2FC8A5B8-45BC-2ECF-D4BD-B5C87BA38876}"/>
              </a:ext>
            </a:extLst>
          </p:cNvPr>
          <p:cNvGrpSpPr/>
          <p:nvPr/>
        </p:nvGrpSpPr>
        <p:grpSpPr>
          <a:xfrm>
            <a:off x="7187853" y="2827899"/>
            <a:ext cx="2486025" cy="417189"/>
            <a:chOff x="7187853" y="2827899"/>
            <a:chExt cx="2486025" cy="417189"/>
          </a:xfrm>
        </p:grpSpPr>
        <p:sp>
          <p:nvSpPr>
            <p:cNvPr id="202" name="자유형: 도형 201">
              <a:extLst>
                <a:ext uri="{FF2B5EF4-FFF2-40B4-BE49-F238E27FC236}">
                  <a16:creationId xmlns:a16="http://schemas.microsoft.com/office/drawing/2014/main" id="{107D8F31-3685-6E93-CF2F-BB6F8323F053}"/>
                </a:ext>
              </a:extLst>
            </p:cNvPr>
            <p:cNvSpPr/>
            <p:nvPr/>
          </p:nvSpPr>
          <p:spPr>
            <a:xfrm>
              <a:off x="7187853" y="2902188"/>
              <a:ext cx="2486025" cy="342900"/>
            </a:xfrm>
            <a:custGeom>
              <a:avLst/>
              <a:gdLst>
                <a:gd name="connsiteX0" fmla="*/ 0 w 2486025"/>
                <a:gd name="connsiteY0" fmla="*/ 342900 h 342900"/>
                <a:gd name="connsiteX1" fmla="*/ 0 w 2486025"/>
                <a:gd name="connsiteY1" fmla="*/ 0 h 342900"/>
                <a:gd name="connsiteX2" fmla="*/ 2486025 w 2486025"/>
                <a:gd name="connsiteY2" fmla="*/ 0 h 342900"/>
                <a:gd name="connsiteX3" fmla="*/ 2486025 w 2486025"/>
                <a:gd name="connsiteY3" fmla="*/ 333375 h 34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86025" h="342900">
                  <a:moveTo>
                    <a:pt x="0" y="342900"/>
                  </a:moveTo>
                  <a:lnTo>
                    <a:pt x="0" y="0"/>
                  </a:lnTo>
                  <a:lnTo>
                    <a:pt x="2486025" y="0"/>
                  </a:lnTo>
                  <a:lnTo>
                    <a:pt x="2486025" y="333375"/>
                  </a:lnTo>
                </a:path>
              </a:pathLst>
            </a:cu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187" name="직사각형 186">
              <a:extLst>
                <a:ext uri="{FF2B5EF4-FFF2-40B4-BE49-F238E27FC236}">
                  <a16:creationId xmlns:a16="http://schemas.microsoft.com/office/drawing/2014/main" id="{64D78EAD-C859-230B-CF48-BDE1484F86ED}"/>
                </a:ext>
              </a:extLst>
            </p:cNvPr>
            <p:cNvSpPr/>
            <p:nvPr/>
          </p:nvSpPr>
          <p:spPr>
            <a:xfrm>
              <a:off x="7548508" y="2827899"/>
              <a:ext cx="1753948" cy="184666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72000" tIns="0" rIns="7200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2024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년도 신입회원 심사</a:t>
              </a:r>
            </a:p>
          </p:txBody>
        </p:sp>
      </p:grpSp>
      <p:grpSp>
        <p:nvGrpSpPr>
          <p:cNvPr id="204" name="그룹 203">
            <a:extLst>
              <a:ext uri="{FF2B5EF4-FFF2-40B4-BE49-F238E27FC236}">
                <a16:creationId xmlns:a16="http://schemas.microsoft.com/office/drawing/2014/main" id="{6741FC7C-DA4C-072D-FCB0-3D415F142EF8}"/>
              </a:ext>
            </a:extLst>
          </p:cNvPr>
          <p:cNvGrpSpPr/>
          <p:nvPr/>
        </p:nvGrpSpPr>
        <p:grpSpPr>
          <a:xfrm>
            <a:off x="9634771" y="1140437"/>
            <a:ext cx="2035556" cy="2089747"/>
            <a:chOff x="9634771" y="1140437"/>
            <a:chExt cx="2035556" cy="2089747"/>
          </a:xfrm>
        </p:grpSpPr>
        <p:cxnSp>
          <p:nvCxnSpPr>
            <p:cNvPr id="182" name="직선 화살표 연결선 181">
              <a:extLst>
                <a:ext uri="{FF2B5EF4-FFF2-40B4-BE49-F238E27FC236}">
                  <a16:creationId xmlns:a16="http://schemas.microsoft.com/office/drawing/2014/main" id="{B6490DD9-BFCF-1BA9-9204-C49E2D31A64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73878" y="1225550"/>
              <a:ext cx="0" cy="2004634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3" name="직사각형 182">
              <a:extLst>
                <a:ext uri="{FF2B5EF4-FFF2-40B4-BE49-F238E27FC236}">
                  <a16:creationId xmlns:a16="http://schemas.microsoft.com/office/drawing/2014/main" id="{BC8D566C-DFD6-964C-A151-FA0F22BC6633}"/>
                </a:ext>
              </a:extLst>
            </p:cNvPr>
            <p:cNvSpPr/>
            <p:nvPr/>
          </p:nvSpPr>
          <p:spPr>
            <a:xfrm>
              <a:off x="9634771" y="1140437"/>
              <a:ext cx="2035556" cy="369332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제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3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회 한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-</a:t>
              </a:r>
              <a:r>
                <a:rPr lang="ko-KR" altLang="en-US" sz="1200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일본차세대한림원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공동심포지엄</a:t>
              </a:r>
            </a:p>
          </p:txBody>
        </p:sp>
      </p:grpSp>
      <p:grpSp>
        <p:nvGrpSpPr>
          <p:cNvPr id="177" name="그룹 176">
            <a:extLst>
              <a:ext uri="{FF2B5EF4-FFF2-40B4-BE49-F238E27FC236}">
                <a16:creationId xmlns:a16="http://schemas.microsoft.com/office/drawing/2014/main" id="{1273F50D-C38D-E6E4-2B56-FE240B2D7AC0}"/>
              </a:ext>
            </a:extLst>
          </p:cNvPr>
          <p:cNvGrpSpPr/>
          <p:nvPr/>
        </p:nvGrpSpPr>
        <p:grpSpPr>
          <a:xfrm>
            <a:off x="10463514" y="1902437"/>
            <a:ext cx="1007880" cy="1304313"/>
            <a:chOff x="612325" y="1587477"/>
            <a:chExt cx="1007880" cy="1304313"/>
          </a:xfrm>
        </p:grpSpPr>
        <p:cxnSp>
          <p:nvCxnSpPr>
            <p:cNvPr id="178" name="직선 화살표 연결선 177">
              <a:extLst>
                <a:ext uri="{FF2B5EF4-FFF2-40B4-BE49-F238E27FC236}">
                  <a16:creationId xmlns:a16="http://schemas.microsoft.com/office/drawing/2014/main" id="{B1B60645-31AA-71A4-88C6-A0673FF24CB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1676400"/>
              <a:ext cx="0" cy="1215390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9" name="직사각형 178">
              <a:extLst>
                <a:ext uri="{FF2B5EF4-FFF2-40B4-BE49-F238E27FC236}">
                  <a16:creationId xmlns:a16="http://schemas.microsoft.com/office/drawing/2014/main" id="{9645C71B-6984-D324-BC3D-AE921544FC7B}"/>
                </a:ext>
              </a:extLst>
            </p:cNvPr>
            <p:cNvSpPr/>
            <p:nvPr/>
          </p:nvSpPr>
          <p:spPr>
            <a:xfrm>
              <a:off x="1447081" y="1587477"/>
              <a:ext cx="173124" cy="184666"/>
            </a:xfrm>
            <a:prstGeom prst="rect">
              <a:avLst/>
            </a:prstGeom>
            <a:noFill/>
          </p:spPr>
          <p:txBody>
            <a:bodyPr wrap="non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</a:t>
              </a: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B637A49-1958-FEA1-B6AE-C8E48AF911E8}"/>
                </a:ext>
              </a:extLst>
            </p:cNvPr>
            <p:cNvSpPr/>
            <p:nvPr/>
          </p:nvSpPr>
          <p:spPr>
            <a:xfrm>
              <a:off x="612325" y="1587477"/>
              <a:ext cx="755194" cy="369332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762000" latinLnBrk="0">
                <a:spcAft>
                  <a:spcPts val="600"/>
                </a:spcAft>
                <a:buSzPct val="110000"/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Y-KAST</a:t>
              </a:r>
              <a:b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</a:br>
              <a:r>
                <a:rPr lang="ko-KR" altLang="en-US" sz="1200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멤버스데이</a:t>
              </a:r>
              <a:endParaRPr lang="en-US" altLang="ko-KR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173" name="그룹 172">
            <a:extLst>
              <a:ext uri="{FF2B5EF4-FFF2-40B4-BE49-F238E27FC236}">
                <a16:creationId xmlns:a16="http://schemas.microsoft.com/office/drawing/2014/main" id="{704CEDBC-0455-84BB-2DD7-22B5984BB4C1}"/>
              </a:ext>
            </a:extLst>
          </p:cNvPr>
          <p:cNvGrpSpPr/>
          <p:nvPr/>
        </p:nvGrpSpPr>
        <p:grpSpPr>
          <a:xfrm>
            <a:off x="5481871" y="1140437"/>
            <a:ext cx="2066637" cy="2089747"/>
            <a:chOff x="1447081" y="1092177"/>
            <a:chExt cx="2066637" cy="2089747"/>
          </a:xfrm>
        </p:grpSpPr>
        <p:cxnSp>
          <p:nvCxnSpPr>
            <p:cNvPr id="174" name="직선 화살표 연결선 173">
              <a:extLst>
                <a:ext uri="{FF2B5EF4-FFF2-40B4-BE49-F238E27FC236}">
                  <a16:creationId xmlns:a16="http://schemas.microsoft.com/office/drawing/2014/main" id="{132BE849-21E1-52DC-78FA-7E4471ADCF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1177290"/>
              <a:ext cx="0" cy="2004634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5" name="직사각형 174">
              <a:extLst>
                <a:ext uri="{FF2B5EF4-FFF2-40B4-BE49-F238E27FC236}">
                  <a16:creationId xmlns:a16="http://schemas.microsoft.com/office/drawing/2014/main" id="{59478372-1D76-A030-D5AA-4C6DDCF4986F}"/>
                </a:ext>
              </a:extLst>
            </p:cNvPr>
            <p:cNvSpPr/>
            <p:nvPr/>
          </p:nvSpPr>
          <p:spPr>
            <a:xfrm>
              <a:off x="1447081" y="1092177"/>
              <a:ext cx="2066637" cy="184666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2024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년도 신입회원 모집 공고</a:t>
              </a:r>
              <a:endParaRPr lang="en-US" altLang="ko-KR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167" name="그룹 166">
            <a:extLst>
              <a:ext uri="{FF2B5EF4-FFF2-40B4-BE49-F238E27FC236}">
                <a16:creationId xmlns:a16="http://schemas.microsoft.com/office/drawing/2014/main" id="{CB672CA6-4727-AAB8-B4DB-CAB2CF251E7A}"/>
              </a:ext>
            </a:extLst>
          </p:cNvPr>
          <p:cNvGrpSpPr/>
          <p:nvPr/>
        </p:nvGrpSpPr>
        <p:grpSpPr>
          <a:xfrm>
            <a:off x="2997472" y="1635737"/>
            <a:ext cx="1680305" cy="1594447"/>
            <a:chOff x="1447081" y="1587477"/>
            <a:chExt cx="1680305" cy="1594447"/>
          </a:xfrm>
        </p:grpSpPr>
        <p:cxnSp>
          <p:nvCxnSpPr>
            <p:cNvPr id="168" name="직선 화살표 연결선 167">
              <a:extLst>
                <a:ext uri="{FF2B5EF4-FFF2-40B4-BE49-F238E27FC236}">
                  <a16:creationId xmlns:a16="http://schemas.microsoft.com/office/drawing/2014/main" id="{E57A09E9-431E-8B5A-5A91-B182930FC4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1676400"/>
              <a:ext cx="0" cy="1505524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직사각형 168">
              <a:extLst>
                <a:ext uri="{FF2B5EF4-FFF2-40B4-BE49-F238E27FC236}">
                  <a16:creationId xmlns:a16="http://schemas.microsoft.com/office/drawing/2014/main" id="{B3D86918-F1EB-97FF-35A0-8365E4E0D7B6}"/>
                </a:ext>
              </a:extLst>
            </p:cNvPr>
            <p:cNvSpPr/>
            <p:nvPr/>
          </p:nvSpPr>
          <p:spPr>
            <a:xfrm>
              <a:off x="1447081" y="1587477"/>
              <a:ext cx="1680305" cy="369332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차세대회원 대상</a:t>
              </a:r>
              <a:b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</a:b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연중 사업 계획 공모</a:t>
              </a:r>
              <a:endParaRPr lang="en-US" altLang="ko-KR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166" name="그룹 165">
            <a:extLst>
              <a:ext uri="{FF2B5EF4-FFF2-40B4-BE49-F238E27FC236}">
                <a16:creationId xmlns:a16="http://schemas.microsoft.com/office/drawing/2014/main" id="{DA26665A-31D0-B494-E8BF-F2BD541D5FB9}"/>
              </a:ext>
            </a:extLst>
          </p:cNvPr>
          <p:cNvGrpSpPr/>
          <p:nvPr/>
        </p:nvGrpSpPr>
        <p:grpSpPr>
          <a:xfrm>
            <a:off x="1332782" y="1635737"/>
            <a:ext cx="1289768" cy="1590063"/>
            <a:chOff x="1447082" y="2372337"/>
            <a:chExt cx="1289768" cy="1590063"/>
          </a:xfrm>
        </p:grpSpPr>
        <p:cxnSp>
          <p:nvCxnSpPr>
            <p:cNvPr id="132" name="직선 화살표 연결선 131">
              <a:extLst>
                <a:ext uri="{FF2B5EF4-FFF2-40B4-BE49-F238E27FC236}">
                  <a16:creationId xmlns:a16="http://schemas.microsoft.com/office/drawing/2014/main" id="{A9E943C1-99F0-4236-896E-5B8BEFE414B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2469497"/>
              <a:ext cx="0" cy="1492903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5" name="직사각형 164">
              <a:extLst>
                <a:ext uri="{FF2B5EF4-FFF2-40B4-BE49-F238E27FC236}">
                  <a16:creationId xmlns:a16="http://schemas.microsoft.com/office/drawing/2014/main" id="{5F62F19B-F433-1453-86A2-668013B9CDD6}"/>
                </a:ext>
              </a:extLst>
            </p:cNvPr>
            <p:cNvSpPr/>
            <p:nvPr/>
          </p:nvSpPr>
          <p:spPr>
            <a:xfrm>
              <a:off x="1447082" y="2372337"/>
              <a:ext cx="1289768" cy="369332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2023 Y-KAST 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신입회원패 수여식</a:t>
              </a:r>
            </a:p>
          </p:txBody>
        </p:sp>
      </p:grpSp>
      <p:grpSp>
        <p:nvGrpSpPr>
          <p:cNvPr id="193" name="그룹 192">
            <a:extLst>
              <a:ext uri="{FF2B5EF4-FFF2-40B4-BE49-F238E27FC236}">
                <a16:creationId xmlns:a16="http://schemas.microsoft.com/office/drawing/2014/main" id="{6F6742BE-F1C2-787B-6D36-3E037F4FFAB5}"/>
              </a:ext>
            </a:extLst>
          </p:cNvPr>
          <p:cNvGrpSpPr/>
          <p:nvPr/>
        </p:nvGrpSpPr>
        <p:grpSpPr>
          <a:xfrm>
            <a:off x="0" y="3456096"/>
            <a:ext cx="12192000" cy="3401903"/>
            <a:chOff x="0" y="3456096"/>
            <a:chExt cx="12192000" cy="3401903"/>
          </a:xfrm>
        </p:grpSpPr>
        <p:pic>
          <p:nvPicPr>
            <p:cNvPr id="29" name="그림 28">
              <a:extLst>
                <a:ext uri="{FF2B5EF4-FFF2-40B4-BE49-F238E27FC236}">
                  <a16:creationId xmlns:a16="http://schemas.microsoft.com/office/drawing/2014/main" id="{EFB9A050-DB8B-6827-81DF-B4FFFF18ED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395"/>
            <a:stretch/>
          </p:blipFill>
          <p:spPr>
            <a:xfrm>
              <a:off x="0" y="3456096"/>
              <a:ext cx="12192000" cy="3401903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B8FE0DA3-8F76-223E-64C1-960BA2E84FA2}"/>
                </a:ext>
              </a:extLst>
            </p:cNvPr>
            <p:cNvSpPr/>
            <p:nvPr/>
          </p:nvSpPr>
          <p:spPr>
            <a:xfrm>
              <a:off x="1446125" y="3770462"/>
              <a:ext cx="3131627" cy="30777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2000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연중 계획 </a:t>
              </a:r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(</a:t>
              </a:r>
              <a:r>
                <a:rPr lang="ko-KR" altLang="en-US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차세대회원 대상 공모</a:t>
              </a:r>
              <a:r>
                <a:rPr lang="en-US" altLang="ko-KR" spc="-12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)</a:t>
              </a:r>
              <a:endParaRPr lang="en-US" altLang="ko-KR" sz="2000" spc="-12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200" name="그룹 199">
            <a:extLst>
              <a:ext uri="{FF2B5EF4-FFF2-40B4-BE49-F238E27FC236}">
                <a16:creationId xmlns:a16="http://schemas.microsoft.com/office/drawing/2014/main" id="{08E99E70-0D94-C8A8-5220-1324924B9148}"/>
              </a:ext>
            </a:extLst>
          </p:cNvPr>
          <p:cNvGrpSpPr/>
          <p:nvPr/>
        </p:nvGrpSpPr>
        <p:grpSpPr>
          <a:xfrm>
            <a:off x="627743" y="3171826"/>
            <a:ext cx="10918704" cy="371154"/>
            <a:chOff x="627743" y="3171826"/>
            <a:chExt cx="10918704" cy="371154"/>
          </a:xfrm>
        </p:grpSpPr>
        <p:cxnSp>
          <p:nvCxnSpPr>
            <p:cNvPr id="96" name="직선 연결선 95">
              <a:extLst>
                <a:ext uri="{FF2B5EF4-FFF2-40B4-BE49-F238E27FC236}">
                  <a16:creationId xmlns:a16="http://schemas.microsoft.com/office/drawing/2014/main" id="{AB1D54E0-F03E-4421-86DE-3634E80F1EA4}"/>
                </a:ext>
              </a:extLst>
            </p:cNvPr>
            <p:cNvCxnSpPr>
              <a:cxnSpLocks/>
            </p:cNvCxnSpPr>
            <p:nvPr/>
          </p:nvCxnSpPr>
          <p:spPr>
            <a:xfrm>
              <a:off x="627743" y="3238798"/>
              <a:ext cx="10638971" cy="0"/>
            </a:xfrm>
            <a:prstGeom prst="line">
              <a:avLst/>
            </a:prstGeom>
            <a:ln w="31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타원 96">
              <a:extLst>
                <a:ext uri="{FF2B5EF4-FFF2-40B4-BE49-F238E27FC236}">
                  <a16:creationId xmlns:a16="http://schemas.microsoft.com/office/drawing/2014/main" id="{AB4C8451-1674-4C41-9C8C-7722E2924A76}"/>
                </a:ext>
              </a:extLst>
            </p:cNvPr>
            <p:cNvSpPr/>
            <p:nvPr/>
          </p:nvSpPr>
          <p:spPr>
            <a:xfrm>
              <a:off x="2135282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20" name="직사각형 119">
              <a:extLst>
                <a:ext uri="{FF2B5EF4-FFF2-40B4-BE49-F238E27FC236}">
                  <a16:creationId xmlns:a16="http://schemas.microsoft.com/office/drawing/2014/main" id="{F6862161-A337-4096-85D8-DF4AE026F826}"/>
                </a:ext>
              </a:extLst>
            </p:cNvPr>
            <p:cNvSpPr/>
            <p:nvPr/>
          </p:nvSpPr>
          <p:spPr>
            <a:xfrm>
              <a:off x="19927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1" name="직사각형 120">
              <a:extLst>
                <a:ext uri="{FF2B5EF4-FFF2-40B4-BE49-F238E27FC236}">
                  <a16:creationId xmlns:a16="http://schemas.microsoft.com/office/drawing/2014/main" id="{67E71D89-0F16-41FA-B801-2AF698C4867D}"/>
                </a:ext>
              </a:extLst>
            </p:cNvPr>
            <p:cNvSpPr/>
            <p:nvPr/>
          </p:nvSpPr>
          <p:spPr>
            <a:xfrm>
              <a:off x="282195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2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2" name="직사각형 121">
              <a:extLst>
                <a:ext uri="{FF2B5EF4-FFF2-40B4-BE49-F238E27FC236}">
                  <a16:creationId xmlns:a16="http://schemas.microsoft.com/office/drawing/2014/main" id="{5424AFA5-99BD-47D1-BE9F-1BFD9A93D3D5}"/>
                </a:ext>
              </a:extLst>
            </p:cNvPr>
            <p:cNvSpPr/>
            <p:nvPr/>
          </p:nvSpPr>
          <p:spPr>
            <a:xfrm>
              <a:off x="11114447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12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3" name="직사각형 122">
              <a:extLst>
                <a:ext uri="{FF2B5EF4-FFF2-40B4-BE49-F238E27FC236}">
                  <a16:creationId xmlns:a16="http://schemas.microsoft.com/office/drawing/2014/main" id="{3E750604-BC89-4341-B27A-5C0F8A6D0B14}"/>
                </a:ext>
              </a:extLst>
            </p:cNvPr>
            <p:cNvSpPr/>
            <p:nvPr/>
          </p:nvSpPr>
          <p:spPr>
            <a:xfrm>
              <a:off x="36512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3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id="{7F510F4B-1D17-4F89-9CD3-268224B2C696}"/>
                </a:ext>
              </a:extLst>
            </p:cNvPr>
            <p:cNvSpPr/>
            <p:nvPr/>
          </p:nvSpPr>
          <p:spPr>
            <a:xfrm>
              <a:off x="448045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4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5" name="직사각형 124">
              <a:extLst>
                <a:ext uri="{FF2B5EF4-FFF2-40B4-BE49-F238E27FC236}">
                  <a16:creationId xmlns:a16="http://schemas.microsoft.com/office/drawing/2014/main" id="{B56879DD-91AD-45FF-ABC1-BF9EDD2C9EC2}"/>
                </a:ext>
              </a:extLst>
            </p:cNvPr>
            <p:cNvSpPr/>
            <p:nvPr/>
          </p:nvSpPr>
          <p:spPr>
            <a:xfrm>
              <a:off x="53097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5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6" name="직사각형 125">
              <a:extLst>
                <a:ext uri="{FF2B5EF4-FFF2-40B4-BE49-F238E27FC236}">
                  <a16:creationId xmlns:a16="http://schemas.microsoft.com/office/drawing/2014/main" id="{AA8F03BA-9548-4B53-81CB-CB07A102DF7C}"/>
                </a:ext>
              </a:extLst>
            </p:cNvPr>
            <p:cNvSpPr/>
            <p:nvPr/>
          </p:nvSpPr>
          <p:spPr>
            <a:xfrm>
              <a:off x="613895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6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2F1F6508-1CD5-4EA2-AC23-59744C2EAF86}"/>
                </a:ext>
              </a:extLst>
            </p:cNvPr>
            <p:cNvSpPr/>
            <p:nvPr/>
          </p:nvSpPr>
          <p:spPr>
            <a:xfrm>
              <a:off x="69682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7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E4C765EB-9B46-48FA-B4F6-B349ABECA28E}"/>
                </a:ext>
              </a:extLst>
            </p:cNvPr>
            <p:cNvSpPr/>
            <p:nvPr/>
          </p:nvSpPr>
          <p:spPr>
            <a:xfrm>
              <a:off x="779745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8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E8C7FDFD-0F7E-47E8-9EB6-3A3EE84A198C}"/>
                </a:ext>
              </a:extLst>
            </p:cNvPr>
            <p:cNvSpPr/>
            <p:nvPr/>
          </p:nvSpPr>
          <p:spPr>
            <a:xfrm>
              <a:off x="86267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9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CCF7D222-FB4B-4E08-91D4-0040C60C5708}"/>
                </a:ext>
              </a:extLst>
            </p:cNvPr>
            <p:cNvSpPr/>
            <p:nvPr/>
          </p:nvSpPr>
          <p:spPr>
            <a:xfrm>
              <a:off x="945595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10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4FBB708E-F7FB-4900-90CF-E5B989C7E87B}"/>
                </a:ext>
              </a:extLst>
            </p:cNvPr>
            <p:cNvSpPr/>
            <p:nvPr/>
          </p:nvSpPr>
          <p:spPr>
            <a:xfrm>
              <a:off x="10285202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11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78" name="타원 77">
              <a:extLst>
                <a:ext uri="{FF2B5EF4-FFF2-40B4-BE49-F238E27FC236}">
                  <a16:creationId xmlns:a16="http://schemas.microsoft.com/office/drawing/2014/main" id="{75EE6F1A-B67A-4E7B-81C6-3679E33168ED}"/>
                </a:ext>
              </a:extLst>
            </p:cNvPr>
            <p:cNvSpPr/>
            <p:nvPr/>
          </p:nvSpPr>
          <p:spPr>
            <a:xfrm>
              <a:off x="1304914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6A9E6B1C-4FB7-45C5-B20E-3D0484770D1A}"/>
                </a:ext>
              </a:extLst>
            </p:cNvPr>
            <p:cNvSpPr/>
            <p:nvPr/>
          </p:nvSpPr>
          <p:spPr>
            <a:xfrm>
              <a:off x="1163453" y="3358314"/>
              <a:ext cx="432000" cy="184666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spcAft>
                  <a:spcPts val="600"/>
                </a:spcAft>
              </a:pPr>
              <a:r>
                <a:rPr lang="en-US" altLang="ko-KR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12</a:t>
              </a:r>
              <a:r>
                <a:rPr lang="ko-KR" altLang="en-US" sz="1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월</a:t>
              </a:r>
            </a:p>
          </p:txBody>
        </p:sp>
        <p:sp>
          <p:nvSpPr>
            <p:cNvPr id="86" name="타원 85">
              <a:extLst>
                <a:ext uri="{FF2B5EF4-FFF2-40B4-BE49-F238E27FC236}">
                  <a16:creationId xmlns:a16="http://schemas.microsoft.com/office/drawing/2014/main" id="{75024398-F486-441E-B603-D9F1B376D2E4}"/>
                </a:ext>
              </a:extLst>
            </p:cNvPr>
            <p:cNvSpPr/>
            <p:nvPr/>
          </p:nvSpPr>
          <p:spPr>
            <a:xfrm>
              <a:off x="2965650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88" name="타원 87">
              <a:extLst>
                <a:ext uri="{FF2B5EF4-FFF2-40B4-BE49-F238E27FC236}">
                  <a16:creationId xmlns:a16="http://schemas.microsoft.com/office/drawing/2014/main" id="{FF274EB3-BA67-475F-915D-60DE65A32160}"/>
                </a:ext>
              </a:extLst>
            </p:cNvPr>
            <p:cNvSpPr/>
            <p:nvPr/>
          </p:nvSpPr>
          <p:spPr>
            <a:xfrm>
              <a:off x="3796018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89" name="타원 88">
              <a:extLst>
                <a:ext uri="{FF2B5EF4-FFF2-40B4-BE49-F238E27FC236}">
                  <a16:creationId xmlns:a16="http://schemas.microsoft.com/office/drawing/2014/main" id="{95BBD964-7E19-4672-9935-397926EB9B5F}"/>
                </a:ext>
              </a:extLst>
            </p:cNvPr>
            <p:cNvSpPr/>
            <p:nvPr/>
          </p:nvSpPr>
          <p:spPr>
            <a:xfrm>
              <a:off x="5456754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0" name="타원 89">
              <a:extLst>
                <a:ext uri="{FF2B5EF4-FFF2-40B4-BE49-F238E27FC236}">
                  <a16:creationId xmlns:a16="http://schemas.microsoft.com/office/drawing/2014/main" id="{E3C30465-40B1-44F8-AF00-27E02812DABA}"/>
                </a:ext>
              </a:extLst>
            </p:cNvPr>
            <p:cNvSpPr/>
            <p:nvPr/>
          </p:nvSpPr>
          <p:spPr>
            <a:xfrm>
              <a:off x="4626386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1" name="타원 90">
              <a:extLst>
                <a:ext uri="{FF2B5EF4-FFF2-40B4-BE49-F238E27FC236}">
                  <a16:creationId xmlns:a16="http://schemas.microsoft.com/office/drawing/2014/main" id="{1D15402A-682F-4161-A8FD-B9AFD10DB409}"/>
                </a:ext>
              </a:extLst>
            </p:cNvPr>
            <p:cNvSpPr/>
            <p:nvPr/>
          </p:nvSpPr>
          <p:spPr>
            <a:xfrm>
              <a:off x="6287122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2" name="타원 91">
              <a:extLst>
                <a:ext uri="{FF2B5EF4-FFF2-40B4-BE49-F238E27FC236}">
                  <a16:creationId xmlns:a16="http://schemas.microsoft.com/office/drawing/2014/main" id="{3B6EEF62-3E18-48B9-A29E-294037462E04}"/>
                </a:ext>
              </a:extLst>
            </p:cNvPr>
            <p:cNvSpPr/>
            <p:nvPr/>
          </p:nvSpPr>
          <p:spPr>
            <a:xfrm>
              <a:off x="7117490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3" name="타원 92">
              <a:extLst>
                <a:ext uri="{FF2B5EF4-FFF2-40B4-BE49-F238E27FC236}">
                  <a16:creationId xmlns:a16="http://schemas.microsoft.com/office/drawing/2014/main" id="{E078D549-2667-4393-8F10-7CD51A518122}"/>
                </a:ext>
              </a:extLst>
            </p:cNvPr>
            <p:cNvSpPr/>
            <p:nvPr/>
          </p:nvSpPr>
          <p:spPr>
            <a:xfrm>
              <a:off x="7947858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4" name="타원 93">
              <a:extLst>
                <a:ext uri="{FF2B5EF4-FFF2-40B4-BE49-F238E27FC236}">
                  <a16:creationId xmlns:a16="http://schemas.microsoft.com/office/drawing/2014/main" id="{27CCB5D2-14B0-4CAC-8C31-4DEE3ED48C77}"/>
                </a:ext>
              </a:extLst>
            </p:cNvPr>
            <p:cNvSpPr/>
            <p:nvPr/>
          </p:nvSpPr>
          <p:spPr>
            <a:xfrm>
              <a:off x="8778226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5" name="타원 94">
              <a:extLst>
                <a:ext uri="{FF2B5EF4-FFF2-40B4-BE49-F238E27FC236}">
                  <a16:creationId xmlns:a16="http://schemas.microsoft.com/office/drawing/2014/main" id="{EC74422A-2E61-4A9F-9075-AE607183C4AF}"/>
                </a:ext>
              </a:extLst>
            </p:cNvPr>
            <p:cNvSpPr/>
            <p:nvPr/>
          </p:nvSpPr>
          <p:spPr>
            <a:xfrm>
              <a:off x="9608594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98" name="타원 97">
              <a:extLst>
                <a:ext uri="{FF2B5EF4-FFF2-40B4-BE49-F238E27FC236}">
                  <a16:creationId xmlns:a16="http://schemas.microsoft.com/office/drawing/2014/main" id="{6F2CF752-0BA5-455D-B9AD-CF17FA460EFA}"/>
                </a:ext>
              </a:extLst>
            </p:cNvPr>
            <p:cNvSpPr/>
            <p:nvPr/>
          </p:nvSpPr>
          <p:spPr>
            <a:xfrm>
              <a:off x="10438962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1" name="타원 100">
              <a:extLst>
                <a:ext uri="{FF2B5EF4-FFF2-40B4-BE49-F238E27FC236}">
                  <a16:creationId xmlns:a16="http://schemas.microsoft.com/office/drawing/2014/main" id="{041B1756-C5C2-464F-8C08-BBF0A8A0D397}"/>
                </a:ext>
              </a:extLst>
            </p:cNvPr>
            <p:cNvSpPr/>
            <p:nvPr/>
          </p:nvSpPr>
          <p:spPr>
            <a:xfrm>
              <a:off x="11269327" y="3171826"/>
              <a:ext cx="133948" cy="133946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에스코어 드림 5 Medium" panose="020B0503030302020204" pitchFamily="34" charset="-127"/>
                <a:ea typeface="에스코어 드림 5 Medium" panose="020B0503030302020204" pitchFamily="34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10" name="제목 9">
            <a:extLst>
              <a:ext uri="{FF2B5EF4-FFF2-40B4-BE49-F238E27FC236}">
                <a16:creationId xmlns:a16="http://schemas.microsoft.com/office/drawing/2014/main" id="{D2D7413F-0AF2-B543-3A2A-342F39FB82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881" y="435931"/>
            <a:ext cx="4194024" cy="461665"/>
          </a:xfrm>
        </p:spPr>
        <p:txBody>
          <a:bodyPr/>
          <a:lstStyle/>
          <a:p>
            <a:r>
              <a:rPr lang="en-US" altLang="ko-KR" dirty="0"/>
              <a:t>2023</a:t>
            </a:r>
            <a:r>
              <a:rPr lang="ko-KR" altLang="en-US" dirty="0"/>
              <a:t>년도 </a:t>
            </a:r>
            <a:r>
              <a:rPr lang="en-US" altLang="ko-KR" dirty="0"/>
              <a:t>Y-KAST </a:t>
            </a:r>
            <a:r>
              <a:rPr lang="ko-KR" altLang="en-US" dirty="0"/>
              <a:t>사업계획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6CFC6777-129A-A69B-82F2-E27E89D99D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32" y="2771195"/>
            <a:ext cx="1176431" cy="1341009"/>
          </a:xfrm>
          <a:prstGeom prst="rect">
            <a:avLst/>
          </a:prstGeom>
        </p:spPr>
      </p:pic>
      <p:grpSp>
        <p:nvGrpSpPr>
          <p:cNvPr id="188" name="그룹 187">
            <a:extLst>
              <a:ext uri="{FF2B5EF4-FFF2-40B4-BE49-F238E27FC236}">
                <a16:creationId xmlns:a16="http://schemas.microsoft.com/office/drawing/2014/main" id="{4D177535-E517-6DB6-12C6-5002C6ABCD54}"/>
              </a:ext>
            </a:extLst>
          </p:cNvPr>
          <p:cNvGrpSpPr/>
          <p:nvPr/>
        </p:nvGrpSpPr>
        <p:grpSpPr>
          <a:xfrm>
            <a:off x="6714406" y="2188187"/>
            <a:ext cx="1929855" cy="1052853"/>
            <a:chOff x="1447081" y="2162787"/>
            <a:chExt cx="1929855" cy="1052853"/>
          </a:xfrm>
        </p:grpSpPr>
        <p:cxnSp>
          <p:nvCxnSpPr>
            <p:cNvPr id="189" name="직선 화살표 연결선 188">
              <a:extLst>
                <a:ext uri="{FF2B5EF4-FFF2-40B4-BE49-F238E27FC236}">
                  <a16:creationId xmlns:a16="http://schemas.microsoft.com/office/drawing/2014/main" id="{F03AE0F6-020F-E774-910D-22F4D8E4252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486188" y="2238375"/>
              <a:ext cx="0" cy="977265"/>
            </a:xfrm>
            <a:prstGeom prst="straightConnector1">
              <a:avLst/>
            </a:prstGeom>
            <a:ln w="3175">
              <a:solidFill>
                <a:srgbClr val="0C95D7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0" name="직사각형 189">
              <a:extLst>
                <a:ext uri="{FF2B5EF4-FFF2-40B4-BE49-F238E27FC236}">
                  <a16:creationId xmlns:a16="http://schemas.microsoft.com/office/drawing/2014/main" id="{5F2E1FB6-F14E-8045-19A3-EB482F57C2CC}"/>
                </a:ext>
              </a:extLst>
            </p:cNvPr>
            <p:cNvSpPr/>
            <p:nvPr/>
          </p:nvSpPr>
          <p:spPr>
            <a:xfrm>
              <a:off x="1447081" y="2162787"/>
              <a:ext cx="1929855" cy="369332"/>
            </a:xfrm>
            <a:prstGeom prst="rect">
              <a:avLst/>
            </a:prstGeom>
            <a:noFill/>
          </p:spPr>
          <p:txBody>
            <a:bodyPr wrap="square" lIns="0" tIns="0" rIns="0" bIns="0" anchor="t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  <a:contourClr>
                  <a:schemeClr val="bg1"/>
                </a:contourClr>
              </a:sp3d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139700" indent="-139700" defTabSz="762000" latinLnBrk="0">
                <a:spcAft>
                  <a:spcPts val="600"/>
                </a:spcAft>
                <a:buSzPct val="110000"/>
                <a:buBlip>
                  <a:blip r:embed="rId3"/>
                </a:buBlip>
              </a:pP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제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3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회 한</a:t>
              </a:r>
              <a:r>
                <a:rPr lang="en-US" altLang="ko-KR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-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스웨덴 </a:t>
              </a:r>
              <a:r>
                <a:rPr lang="ko-KR" altLang="en-US" sz="1200" spc="-10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차세대한림원</a:t>
              </a:r>
              <a:r>
                <a:rPr lang="ko-KR" altLang="en-US" sz="1200" spc="-1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 공동심포지엄</a:t>
              </a:r>
              <a:endParaRPr lang="en-US" altLang="ko-KR" sz="1200" spc="-10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262A32"/>
                </a:solidFill>
                <a:latin typeface="에스코어 드림 5 Medium" panose="020B0503030302020204" pitchFamily="34" charset="-127"/>
                <a:ea typeface="에스코어 드림 5 Medium" panose="020B0503030302020204" pitchFamily="34" charset="-127"/>
              </a:endParaRPr>
            </a:p>
          </p:txBody>
        </p:sp>
      </p:grpSp>
      <p:grpSp>
        <p:nvGrpSpPr>
          <p:cNvPr id="247" name="그룹 246">
            <a:extLst>
              <a:ext uri="{FF2B5EF4-FFF2-40B4-BE49-F238E27FC236}">
                <a16:creationId xmlns:a16="http://schemas.microsoft.com/office/drawing/2014/main" id="{31DF263D-6EB4-B897-3375-FCA8B66D8476}"/>
              </a:ext>
            </a:extLst>
          </p:cNvPr>
          <p:cNvGrpSpPr/>
          <p:nvPr/>
        </p:nvGrpSpPr>
        <p:grpSpPr>
          <a:xfrm>
            <a:off x="8064231" y="4378089"/>
            <a:ext cx="3587417" cy="2087305"/>
            <a:chOff x="8064231" y="4378089"/>
            <a:chExt cx="3587417" cy="2087305"/>
          </a:xfrm>
        </p:grpSpPr>
        <p:cxnSp>
          <p:nvCxnSpPr>
            <p:cNvPr id="27" name="직선 연결선 26">
              <a:extLst>
                <a:ext uri="{FF2B5EF4-FFF2-40B4-BE49-F238E27FC236}">
                  <a16:creationId xmlns:a16="http://schemas.microsoft.com/office/drawing/2014/main" id="{77E2D03A-3549-BA2A-9435-0C07A878ACC3}"/>
                </a:ext>
              </a:extLst>
            </p:cNvPr>
            <p:cNvCxnSpPr>
              <a:cxnSpLocks/>
            </p:cNvCxnSpPr>
            <p:nvPr/>
          </p:nvCxnSpPr>
          <p:spPr>
            <a:xfrm>
              <a:off x="8064231" y="4381500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4" name="그룹 233">
              <a:extLst>
                <a:ext uri="{FF2B5EF4-FFF2-40B4-BE49-F238E27FC236}">
                  <a16:creationId xmlns:a16="http://schemas.microsoft.com/office/drawing/2014/main" id="{F6E217E0-EDA3-120A-3F56-BF981D35D15C}"/>
                </a:ext>
              </a:extLst>
            </p:cNvPr>
            <p:cNvGrpSpPr/>
            <p:nvPr/>
          </p:nvGrpSpPr>
          <p:grpSpPr>
            <a:xfrm>
              <a:off x="8435868" y="4378089"/>
              <a:ext cx="3215780" cy="2079537"/>
              <a:chOff x="8435868" y="4378089"/>
              <a:chExt cx="3215780" cy="2079537"/>
            </a:xfrm>
          </p:grpSpPr>
          <p:sp>
            <p:nvSpPr>
              <p:cNvPr id="36" name="타원 35">
                <a:extLst>
                  <a:ext uri="{FF2B5EF4-FFF2-40B4-BE49-F238E27FC236}">
                    <a16:creationId xmlns:a16="http://schemas.microsoft.com/office/drawing/2014/main" id="{55A5969F-9891-562E-904B-13FB386E5F4C}"/>
                  </a:ext>
                </a:extLst>
              </p:cNvPr>
              <p:cNvSpPr/>
              <p:nvPr/>
            </p:nvSpPr>
            <p:spPr>
              <a:xfrm>
                <a:off x="8435868" y="4378089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08B0EB9B-1DE8-73B7-C895-75FCC9B306D5}"/>
                  </a:ext>
                </a:extLst>
              </p:cNvPr>
              <p:cNvSpPr txBox="1"/>
              <p:nvPr/>
            </p:nvSpPr>
            <p:spPr>
              <a:xfrm>
                <a:off x="8517198" y="5349630"/>
                <a:ext cx="3134450" cy="110799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온라인 및 국내 개최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연사료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, 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항공료 등 </a:t>
                </a: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개최비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전액 지원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국내연사 및 해외연사 등 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10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인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-20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인</a:t>
                </a:r>
                <a:endParaRPr lang="en-US" altLang="ko-KR" sz="13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endParaRP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Open Symposium</a:t>
                </a:r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A62D08AD-714F-AA7E-1CA4-12012BAE40E3}"/>
                  </a:ext>
                </a:extLst>
              </p:cNvPr>
              <p:cNvSpPr txBox="1"/>
              <p:nvPr/>
            </p:nvSpPr>
            <p:spPr>
              <a:xfrm>
                <a:off x="9357527" y="4625016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한림국제심포지엄</a:t>
                </a:r>
              </a:p>
            </p:txBody>
          </p:sp>
          <p:pic>
            <p:nvPicPr>
              <p:cNvPr id="217" name="그래픽 216">
                <a:extLst>
                  <a:ext uri="{FF2B5EF4-FFF2-40B4-BE49-F238E27FC236}">
                    <a16:creationId xmlns:a16="http://schemas.microsoft.com/office/drawing/2014/main" id="{D410F510-68AB-CAB3-8209-C9B02DCC1E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8595860" y="4550158"/>
                <a:ext cx="450868" cy="426715"/>
              </a:xfrm>
              <a:prstGeom prst="rect">
                <a:avLst/>
              </a:prstGeom>
            </p:spPr>
          </p:pic>
        </p:grpSp>
      </p:grpSp>
      <p:grpSp>
        <p:nvGrpSpPr>
          <p:cNvPr id="246" name="그룹 245">
            <a:extLst>
              <a:ext uri="{FF2B5EF4-FFF2-40B4-BE49-F238E27FC236}">
                <a16:creationId xmlns:a16="http://schemas.microsoft.com/office/drawing/2014/main" id="{4C42CE93-7B5C-7D4E-E4BE-72B53EF8369C}"/>
              </a:ext>
            </a:extLst>
          </p:cNvPr>
          <p:cNvGrpSpPr/>
          <p:nvPr/>
        </p:nvGrpSpPr>
        <p:grpSpPr>
          <a:xfrm>
            <a:off x="4127807" y="4378089"/>
            <a:ext cx="3576083" cy="2087305"/>
            <a:chOff x="4127807" y="4378089"/>
            <a:chExt cx="3576083" cy="2087305"/>
          </a:xfrm>
        </p:grpSpPr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id="{3A80AD76-FB2B-56B8-DABE-4E8D3FA59AE4}"/>
                </a:ext>
              </a:extLst>
            </p:cNvPr>
            <p:cNvCxnSpPr>
              <a:cxnSpLocks/>
            </p:cNvCxnSpPr>
            <p:nvPr/>
          </p:nvCxnSpPr>
          <p:spPr>
            <a:xfrm>
              <a:off x="4127807" y="4381500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5" name="그룹 234">
              <a:extLst>
                <a:ext uri="{FF2B5EF4-FFF2-40B4-BE49-F238E27FC236}">
                  <a16:creationId xmlns:a16="http://schemas.microsoft.com/office/drawing/2014/main" id="{FB43C716-9C48-F3B3-8317-C7AC63753BAD}"/>
                </a:ext>
              </a:extLst>
            </p:cNvPr>
            <p:cNvGrpSpPr/>
            <p:nvPr/>
          </p:nvGrpSpPr>
          <p:grpSpPr>
            <a:xfrm>
              <a:off x="4488110" y="4378089"/>
              <a:ext cx="3215780" cy="2079537"/>
              <a:chOff x="4488110" y="4378089"/>
              <a:chExt cx="3215780" cy="2079537"/>
            </a:xfrm>
          </p:grpSpPr>
          <p:sp>
            <p:nvSpPr>
              <p:cNvPr id="32" name="타원 31">
                <a:extLst>
                  <a:ext uri="{FF2B5EF4-FFF2-40B4-BE49-F238E27FC236}">
                    <a16:creationId xmlns:a16="http://schemas.microsoft.com/office/drawing/2014/main" id="{38C1ECBA-C572-69FD-21A6-18ED8A6F7BE3}"/>
                  </a:ext>
                </a:extLst>
              </p:cNvPr>
              <p:cNvSpPr/>
              <p:nvPr/>
            </p:nvSpPr>
            <p:spPr>
              <a:xfrm>
                <a:off x="4488110" y="4378089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FB5E9605-2D07-8D9E-8950-6C2BB91592DE}"/>
                  </a:ext>
                </a:extLst>
              </p:cNvPr>
              <p:cNvSpPr txBox="1"/>
              <p:nvPr/>
            </p:nvSpPr>
            <p:spPr>
              <a:xfrm>
                <a:off x="4569440" y="5349630"/>
                <a:ext cx="3134450" cy="110799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온라인 및 해외 현지 개최 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연사료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, 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항공료 등 </a:t>
                </a: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개최비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전액 지원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국내연사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+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해외연사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+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재외한인연사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Closed Workshop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E47EBA9-21ED-1977-4572-A66E7C8D338D}"/>
                  </a:ext>
                </a:extLst>
              </p:cNvPr>
              <p:cNvSpPr txBox="1"/>
              <p:nvPr/>
            </p:nvSpPr>
            <p:spPr>
              <a:xfrm>
                <a:off x="5409769" y="4486516"/>
                <a:ext cx="2294121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en-US" altLang="ko-KR" sz="18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Frontier Scientists Workshop</a:t>
                </a:r>
              </a:p>
            </p:txBody>
          </p:sp>
          <p:pic>
            <p:nvPicPr>
              <p:cNvPr id="231" name="그래픽 230">
                <a:extLst>
                  <a:ext uri="{FF2B5EF4-FFF2-40B4-BE49-F238E27FC236}">
                    <a16:creationId xmlns:a16="http://schemas.microsoft.com/office/drawing/2014/main" id="{7C0A6B39-C9AB-5913-4CE3-371CE8112E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4650674" y="4512353"/>
                <a:ext cx="445724" cy="502324"/>
              </a:xfrm>
              <a:prstGeom prst="rect">
                <a:avLst/>
              </a:prstGeom>
            </p:spPr>
          </p:pic>
        </p:grpSp>
      </p:grpSp>
      <p:grpSp>
        <p:nvGrpSpPr>
          <p:cNvPr id="236" name="그룹 235">
            <a:extLst>
              <a:ext uri="{FF2B5EF4-FFF2-40B4-BE49-F238E27FC236}">
                <a16:creationId xmlns:a16="http://schemas.microsoft.com/office/drawing/2014/main" id="{73C0BF35-B487-35DC-456E-0CB099A41534}"/>
              </a:ext>
            </a:extLst>
          </p:cNvPr>
          <p:cNvGrpSpPr/>
          <p:nvPr/>
        </p:nvGrpSpPr>
        <p:grpSpPr>
          <a:xfrm>
            <a:off x="564630" y="4378089"/>
            <a:ext cx="3215780" cy="2083909"/>
            <a:chOff x="564630" y="4378089"/>
            <a:chExt cx="3215780" cy="2083909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8B4459C5-10A0-FA3C-7E0F-5C3EA8ACA8BB}"/>
                </a:ext>
              </a:extLst>
            </p:cNvPr>
            <p:cNvSpPr/>
            <p:nvPr/>
          </p:nvSpPr>
          <p:spPr>
            <a:xfrm>
              <a:off x="564630" y="4378089"/>
              <a:ext cx="770853" cy="77085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ED0C6FF-5383-B207-EB36-E04EA5C8F5BA}"/>
                </a:ext>
              </a:extLst>
            </p:cNvPr>
            <p:cNvSpPr txBox="1"/>
            <p:nvPr/>
          </p:nvSpPr>
          <p:spPr>
            <a:xfrm>
              <a:off x="645960" y="5277058"/>
              <a:ext cx="3134450" cy="118494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>
              <a:defPPr>
                <a:defRPr lang="ko-KR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defRPr>
              </a:lvl1pPr>
            </a:lstStyle>
            <a:p>
              <a:pPr latinLnBrk="0">
                <a:spcAft>
                  <a:spcPts val="600"/>
                </a:spcAft>
              </a:pPr>
              <a:r>
                <a:rPr lang="ko-KR" altLang="en-US" sz="1500" spc="-20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262A32"/>
                  </a:solidFill>
                  <a:latin typeface="에스코어 드림 5 Medium" panose="020B0503030302020204" pitchFamily="34" charset="-127"/>
                  <a:ea typeface="에스코어 드림 5 Medium" panose="020B0503030302020204" pitchFamily="34" charset="-127"/>
                </a:rPr>
                <a:t>예정 기관</a:t>
              </a:r>
            </a:p>
            <a:p>
              <a:pPr marL="190500" indent="-190500" defTabSz="457200" fontAlgn="base" latinLnBrk="0">
                <a:spcAft>
                  <a:spcPts val="200"/>
                </a:spcAft>
                <a:buSzPct val="110000"/>
                <a:buBlip>
                  <a:blip r:embed="rId6"/>
                </a:buBlip>
              </a:pPr>
              <a:r>
                <a:rPr lang="ko-KR" altLang="en-US" sz="1300" spc="-7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이스라엘영아카데미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(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이스라엘 개최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)</a:t>
              </a:r>
            </a:p>
            <a:p>
              <a:pPr marL="190500" indent="-190500" defTabSz="457200" fontAlgn="base" latinLnBrk="0">
                <a:spcAft>
                  <a:spcPts val="200"/>
                </a:spcAft>
                <a:buSzPct val="110000"/>
                <a:buBlip>
                  <a:blip r:embed="rId6"/>
                </a:buBlip>
              </a:pPr>
              <a:r>
                <a:rPr lang="en-US" altLang="ko-KR" sz="1300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Global Young Academy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(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온라인 개최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)</a:t>
              </a:r>
            </a:p>
            <a:p>
              <a:pPr marL="190500" indent="-190500" defTabSz="457200" fontAlgn="base" latinLnBrk="0">
                <a:spcAft>
                  <a:spcPts val="200"/>
                </a:spcAft>
                <a:buSzPct val="110000"/>
                <a:buBlip>
                  <a:blip r:embed="rId6"/>
                </a:buBlip>
              </a:pPr>
              <a:r>
                <a:rPr lang="ko-KR" altLang="en-US" sz="1300" spc="-7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일본영아카데미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(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한국 개최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)</a:t>
              </a:r>
            </a:p>
            <a:p>
              <a:pPr marL="190500" indent="-190500" defTabSz="457200" fontAlgn="base" latinLnBrk="0">
                <a:spcAft>
                  <a:spcPts val="200"/>
                </a:spcAft>
                <a:buSzPct val="110000"/>
                <a:buBlip>
                  <a:blip r:embed="rId6"/>
                </a:buBlip>
              </a:pPr>
              <a:r>
                <a:rPr lang="ko-KR" altLang="en-US" sz="1300" spc="-7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스웨덴영아카데미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(</a:t>
              </a:r>
              <a:r>
                <a: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한국 개최</a:t>
              </a:r>
              <a:r>
                <a:rPr lang="en-US" altLang="ko-KR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rPr>
                <a:t>)</a:t>
              </a:r>
              <a:endParaRPr lang="ko-KR" altLang="en-US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575B65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25686E1-2F0C-3442-4C01-80865DD1F9E4}"/>
                </a:ext>
              </a:extLst>
            </p:cNvPr>
            <p:cNvSpPr txBox="1"/>
            <p:nvPr/>
          </p:nvSpPr>
          <p:spPr>
            <a:xfrm>
              <a:off x="1486289" y="4486516"/>
              <a:ext cx="2294121" cy="553998"/>
            </a:xfrm>
            <a:prstGeom prst="rect">
              <a:avLst/>
            </a:prstGeom>
            <a:noFill/>
          </p:spPr>
          <p:txBody>
            <a:bodyPr wrap="square" lIns="0" tIns="0" rIns="0" bIns="0" rtlCol="0" anchor="ctr" anchorCtr="0">
              <a:spAutoFit/>
            </a:bodyPr>
            <a:lstStyle>
              <a:defPPr>
                <a:defRPr lang="ko-KR"/>
              </a:defPPr>
              <a:lvl1pPr>
                <a:defRPr sz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defRPr>
              </a:lvl1pPr>
            </a:lstStyle>
            <a:p>
              <a:pPr latinLnBrk="0"/>
              <a:r>
                <a:rPr lang="ko-KR" altLang="en-US" sz="1800" spc="-150" dirty="0" err="1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해외차세대한림원과의</a:t>
              </a:r>
              <a:r>
                <a:rPr lang="ko-KR" altLang="en-US" sz="18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 </a:t>
              </a:r>
            </a:p>
            <a:p>
              <a:pPr latinLnBrk="0"/>
              <a:r>
                <a:rPr lang="ko-KR" altLang="en-US" sz="18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교류 </a:t>
              </a:r>
              <a:r>
                <a:rPr lang="en-US" altLang="ko-KR" sz="14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공동심포지엄 등</a:t>
              </a:r>
              <a:r>
                <a:rPr lang="en-US" altLang="ko-KR" sz="14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rPr>
                <a:t>)</a:t>
              </a:r>
              <a:endParaRPr lang="ko-KR" altLang="en-US" spc="-70" dirty="0">
                <a:ln>
                  <a:solidFill>
                    <a:schemeClr val="bg1">
                      <a:lumMod val="85000"/>
                      <a:alpha val="0"/>
                    </a:schemeClr>
                  </a:solidFill>
                </a:ln>
                <a:solidFill>
                  <a:srgbClr val="868B96"/>
                </a:solidFill>
                <a:latin typeface="원신한 Light" panose="020B0303000000000000" pitchFamily="50" charset="-127"/>
                <a:ea typeface="원신한 Light" panose="020B0303000000000000" pitchFamily="50" charset="-127"/>
              </a:endParaRPr>
            </a:p>
          </p:txBody>
        </p:sp>
        <p:pic>
          <p:nvPicPr>
            <p:cNvPr id="233" name="그래픽 232">
              <a:extLst>
                <a:ext uri="{FF2B5EF4-FFF2-40B4-BE49-F238E27FC236}">
                  <a16:creationId xmlns:a16="http://schemas.microsoft.com/office/drawing/2014/main" id="{38B4A8F2-0E9F-F5C3-B953-5DE42409A70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689202" y="4466543"/>
              <a:ext cx="521708" cy="593945"/>
            </a:xfrm>
            <a:prstGeom prst="rect">
              <a:avLst/>
            </a:prstGeom>
          </p:spPr>
        </p:pic>
      </p:grpSp>
      <p:grpSp>
        <p:nvGrpSpPr>
          <p:cNvPr id="244" name="그룹 243">
            <a:extLst>
              <a:ext uri="{FF2B5EF4-FFF2-40B4-BE49-F238E27FC236}">
                <a16:creationId xmlns:a16="http://schemas.microsoft.com/office/drawing/2014/main" id="{8329E3B3-6787-CCE4-A937-E97E34CAEAB7}"/>
              </a:ext>
            </a:extLst>
          </p:cNvPr>
          <p:cNvGrpSpPr/>
          <p:nvPr/>
        </p:nvGrpSpPr>
        <p:grpSpPr>
          <a:xfrm>
            <a:off x="261258" y="4223657"/>
            <a:ext cx="11684000" cy="2380343"/>
            <a:chOff x="261258" y="6691086"/>
            <a:chExt cx="11684000" cy="2380343"/>
          </a:xfrm>
        </p:grpSpPr>
        <p:sp>
          <p:nvSpPr>
            <p:cNvPr id="42" name="직사각형 41">
              <a:extLst>
                <a:ext uri="{FF2B5EF4-FFF2-40B4-BE49-F238E27FC236}">
                  <a16:creationId xmlns:a16="http://schemas.microsoft.com/office/drawing/2014/main" id="{C60F13C8-AD61-7435-F850-59687D2E7EB0}"/>
                </a:ext>
              </a:extLst>
            </p:cNvPr>
            <p:cNvSpPr/>
            <p:nvPr/>
          </p:nvSpPr>
          <p:spPr>
            <a:xfrm>
              <a:off x="261258" y="6691086"/>
              <a:ext cx="11684000" cy="2380343"/>
            </a:xfrm>
            <a:prstGeom prst="rect">
              <a:avLst/>
            </a:prstGeom>
            <a:solidFill>
              <a:srgbClr val="DCD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cxnSp>
          <p:nvCxnSpPr>
            <p:cNvPr id="44" name="직선 연결선 43">
              <a:extLst>
                <a:ext uri="{FF2B5EF4-FFF2-40B4-BE49-F238E27FC236}">
                  <a16:creationId xmlns:a16="http://schemas.microsoft.com/office/drawing/2014/main" id="{22547E59-4745-5302-7C8F-8924A11860FA}"/>
                </a:ext>
              </a:extLst>
            </p:cNvPr>
            <p:cNvCxnSpPr>
              <a:cxnSpLocks/>
            </p:cNvCxnSpPr>
            <p:nvPr/>
          </p:nvCxnSpPr>
          <p:spPr>
            <a:xfrm>
              <a:off x="4127807" y="6848929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>
              <a:extLst>
                <a:ext uri="{FF2B5EF4-FFF2-40B4-BE49-F238E27FC236}">
                  <a16:creationId xmlns:a16="http://schemas.microsoft.com/office/drawing/2014/main" id="{808DE961-523A-7F81-7E99-542F9C10A541}"/>
                </a:ext>
              </a:extLst>
            </p:cNvPr>
            <p:cNvCxnSpPr>
              <a:cxnSpLocks/>
            </p:cNvCxnSpPr>
            <p:nvPr/>
          </p:nvCxnSpPr>
          <p:spPr>
            <a:xfrm>
              <a:off x="8064231" y="6848929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7" name="그룹 236">
              <a:extLst>
                <a:ext uri="{FF2B5EF4-FFF2-40B4-BE49-F238E27FC236}">
                  <a16:creationId xmlns:a16="http://schemas.microsoft.com/office/drawing/2014/main" id="{AFFA48B8-ED1E-CE2E-34D7-E312CA456509}"/>
                </a:ext>
              </a:extLst>
            </p:cNvPr>
            <p:cNvGrpSpPr/>
            <p:nvPr/>
          </p:nvGrpSpPr>
          <p:grpSpPr>
            <a:xfrm>
              <a:off x="564630" y="6845518"/>
              <a:ext cx="3215780" cy="2089038"/>
              <a:chOff x="564630" y="6845518"/>
              <a:chExt cx="3215780" cy="2089038"/>
            </a:xfrm>
          </p:grpSpPr>
          <p:sp>
            <p:nvSpPr>
              <p:cNvPr id="73" name="타원 72">
                <a:extLst>
                  <a:ext uri="{FF2B5EF4-FFF2-40B4-BE49-F238E27FC236}">
                    <a16:creationId xmlns:a16="http://schemas.microsoft.com/office/drawing/2014/main" id="{95F4EC3A-83FC-FD6C-4F04-697175CD64F6}"/>
                  </a:ext>
                </a:extLst>
              </p:cNvPr>
              <p:cNvSpPr/>
              <p:nvPr/>
            </p:nvSpPr>
            <p:spPr>
              <a:xfrm>
                <a:off x="564630" y="68455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081280D0-7B39-984B-60D7-5E4EB948703A}"/>
                  </a:ext>
                </a:extLst>
              </p:cNvPr>
              <p:cNvSpPr txBox="1"/>
              <p:nvPr/>
            </p:nvSpPr>
            <p:spPr>
              <a:xfrm>
                <a:off x="645960" y="7744487"/>
                <a:ext cx="3134450" cy="119006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>
                  <a:spcAft>
                    <a:spcPts val="600"/>
                  </a:spcAft>
                </a:pP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차세대회원  연구 업적 홍보 목적 및  사회적 기여활동 장려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과학크리에이터와의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협업 영상 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Y-KAST </a:t>
                </a: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카페좌담회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해외 석학 인터뷰 등 제작 예정</a:t>
                </a:r>
                <a:endParaRPr lang="ko-KR" altLang="en-US" spc="-7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75B65"/>
                  </a:solidFill>
                  <a:latin typeface="원신한 Light" panose="020B0303000000000000" pitchFamily="50" charset="-127"/>
                  <a:ea typeface="원신한 Light" panose="020B0303000000000000" pitchFamily="50" charset="-127"/>
                </a:endParaRPr>
              </a:p>
            </p:txBody>
          </p:sp>
          <p:sp>
            <p:nvSpPr>
              <p:cNvPr id="107" name="TextBox 106">
                <a:extLst>
                  <a:ext uri="{FF2B5EF4-FFF2-40B4-BE49-F238E27FC236}">
                    <a16:creationId xmlns:a16="http://schemas.microsoft.com/office/drawing/2014/main" id="{4C74D507-E5A2-A5FE-D305-4BDF964B8C55}"/>
                  </a:ext>
                </a:extLst>
              </p:cNvPr>
              <p:cNvSpPr txBox="1"/>
              <p:nvPr/>
            </p:nvSpPr>
            <p:spPr>
              <a:xfrm>
                <a:off x="1486289" y="7092445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en-US" altLang="ko-KR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Y-KAST </a:t>
                </a:r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유튜브 채널 운영</a:t>
                </a:r>
              </a:p>
            </p:txBody>
          </p:sp>
          <p:pic>
            <p:nvPicPr>
              <p:cNvPr id="211" name="그래픽 210">
                <a:extLst>
                  <a:ext uri="{FF2B5EF4-FFF2-40B4-BE49-F238E27FC236}">
                    <a16:creationId xmlns:a16="http://schemas.microsoft.com/office/drawing/2014/main" id="{EDD46E14-2CE0-DB66-2DE0-E640D50999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p:blipFill>
            <p:spPr>
              <a:xfrm>
                <a:off x="697767" y="7050293"/>
                <a:ext cx="504579" cy="361303"/>
              </a:xfrm>
              <a:prstGeom prst="rect">
                <a:avLst/>
              </a:prstGeom>
            </p:spPr>
          </p:pic>
        </p:grpSp>
        <p:grpSp>
          <p:nvGrpSpPr>
            <p:cNvPr id="242" name="그룹 241">
              <a:extLst>
                <a:ext uri="{FF2B5EF4-FFF2-40B4-BE49-F238E27FC236}">
                  <a16:creationId xmlns:a16="http://schemas.microsoft.com/office/drawing/2014/main" id="{D3D84ABD-B1F8-469F-F056-692206666EC6}"/>
                </a:ext>
              </a:extLst>
            </p:cNvPr>
            <p:cNvGrpSpPr/>
            <p:nvPr/>
          </p:nvGrpSpPr>
          <p:grpSpPr>
            <a:xfrm>
              <a:off x="4488110" y="6845518"/>
              <a:ext cx="3215780" cy="1976944"/>
              <a:chOff x="4488110" y="6845518"/>
              <a:chExt cx="3215780" cy="1976944"/>
            </a:xfrm>
          </p:grpSpPr>
          <p:sp>
            <p:nvSpPr>
              <p:cNvPr id="70" name="타원 69">
                <a:extLst>
                  <a:ext uri="{FF2B5EF4-FFF2-40B4-BE49-F238E27FC236}">
                    <a16:creationId xmlns:a16="http://schemas.microsoft.com/office/drawing/2014/main" id="{C684D899-EA1A-7EF4-251D-A634DB6E1E6B}"/>
                  </a:ext>
                </a:extLst>
              </p:cNvPr>
              <p:cNvSpPr/>
              <p:nvPr/>
            </p:nvSpPr>
            <p:spPr>
              <a:xfrm>
                <a:off x="4488110" y="68455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D1E02E2A-0519-DFF3-8765-8DDCEE0FE7D9}"/>
                  </a:ext>
                </a:extLst>
              </p:cNvPr>
              <p:cNvSpPr txBox="1"/>
              <p:nvPr/>
            </p:nvSpPr>
            <p:spPr>
              <a:xfrm>
                <a:off x="4569440" y="7817059"/>
                <a:ext cx="3134450" cy="100540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연 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3~4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권 발간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정책입안자를 위한 ‘읽기 쉬운’ 정책 제안서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차세대회원 연구분야에 대한 대중의 이해 증진</a:t>
                </a:r>
              </a:p>
            </p:txBody>
          </p:sp>
          <p:sp>
            <p:nvSpPr>
              <p:cNvPr id="72" name="TextBox 71">
                <a:extLst>
                  <a:ext uri="{FF2B5EF4-FFF2-40B4-BE49-F238E27FC236}">
                    <a16:creationId xmlns:a16="http://schemas.microsoft.com/office/drawing/2014/main" id="{945530F8-2330-500B-6861-CC35B653A429}"/>
                  </a:ext>
                </a:extLst>
              </p:cNvPr>
              <p:cNvSpPr txBox="1"/>
              <p:nvPr/>
            </p:nvSpPr>
            <p:spPr>
              <a:xfrm>
                <a:off x="5409769" y="6953945"/>
                <a:ext cx="2294121" cy="553998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차세대리포트 및 </a:t>
                </a:r>
              </a:p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한림원의 목소리 발간</a:t>
                </a:r>
                <a:endParaRPr lang="en-US" altLang="ko-KR" sz="1800" spc="-150" dirty="0">
                  <a:ln>
                    <a:solidFill>
                      <a:schemeClr val="bg1">
                        <a:lumMod val="85000"/>
                        <a:alpha val="0"/>
                      </a:schemeClr>
                    </a:solidFill>
                  </a:ln>
                  <a:solidFill>
                    <a:srgbClr val="5AA70D"/>
                  </a:solidFill>
                  <a:latin typeface="에스코어 드림 7 ExtraBold" panose="020B0803030302020204" pitchFamily="34" charset="-127"/>
                  <a:ea typeface="에스코어 드림 7 ExtraBold" panose="020B0803030302020204" pitchFamily="34" charset="-127"/>
                </a:endParaRPr>
              </a:p>
            </p:txBody>
          </p:sp>
          <p:pic>
            <p:nvPicPr>
              <p:cNvPr id="215" name="그래픽 214">
                <a:extLst>
                  <a:ext uri="{FF2B5EF4-FFF2-40B4-BE49-F238E27FC236}">
                    <a16:creationId xmlns:a16="http://schemas.microsoft.com/office/drawing/2014/main" id="{F928EFBE-2851-BC71-E83F-E4D81A4228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p:blipFill>
            <p:spPr>
              <a:xfrm>
                <a:off x="4623776" y="7050562"/>
                <a:ext cx="499521" cy="360765"/>
              </a:xfrm>
              <a:prstGeom prst="rect">
                <a:avLst/>
              </a:prstGeom>
            </p:spPr>
          </p:pic>
        </p:grpSp>
        <p:grpSp>
          <p:nvGrpSpPr>
            <p:cNvPr id="239" name="그룹 238">
              <a:extLst>
                <a:ext uri="{FF2B5EF4-FFF2-40B4-BE49-F238E27FC236}">
                  <a16:creationId xmlns:a16="http://schemas.microsoft.com/office/drawing/2014/main" id="{2E6364C2-BDE6-B566-FFD0-319A7B133AE4}"/>
                </a:ext>
              </a:extLst>
            </p:cNvPr>
            <p:cNvGrpSpPr/>
            <p:nvPr/>
          </p:nvGrpSpPr>
          <p:grpSpPr>
            <a:xfrm>
              <a:off x="8435868" y="6845518"/>
              <a:ext cx="3215780" cy="1976944"/>
              <a:chOff x="8435868" y="6845518"/>
              <a:chExt cx="3215780" cy="1976944"/>
            </a:xfrm>
          </p:grpSpPr>
          <p:sp>
            <p:nvSpPr>
              <p:cNvPr id="67" name="타원 66">
                <a:extLst>
                  <a:ext uri="{FF2B5EF4-FFF2-40B4-BE49-F238E27FC236}">
                    <a16:creationId xmlns:a16="http://schemas.microsoft.com/office/drawing/2014/main" id="{7489F501-61A5-E77E-5681-A06E835C61B0}"/>
                  </a:ext>
                </a:extLst>
              </p:cNvPr>
              <p:cNvSpPr/>
              <p:nvPr/>
            </p:nvSpPr>
            <p:spPr>
              <a:xfrm>
                <a:off x="8435868" y="68455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A11EA452-F61E-0784-D5DE-6415D4E017B3}"/>
                  </a:ext>
                </a:extLst>
              </p:cNvPr>
              <p:cNvSpPr txBox="1"/>
              <p:nvPr/>
            </p:nvSpPr>
            <p:spPr>
              <a:xfrm>
                <a:off x="8517198" y="7817059"/>
                <a:ext cx="3134450" cy="1005403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연 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2~3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회 개최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국회의원에게 현장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/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젊은 과학자의</a:t>
                </a:r>
                <a:b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</a:b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목소리를 전달하는 소통의 장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발제자</a:t>
                </a:r>
                <a:r>
                  <a:rPr lang="en-US" altLang="ko-KR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/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참석자에게 회의비 지급</a:t>
                </a:r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:a16="http://schemas.microsoft.com/office/drawing/2014/main" id="{419724C1-0332-437B-3398-7D09D0D70D8C}"/>
                  </a:ext>
                </a:extLst>
              </p:cNvPr>
              <p:cNvSpPr txBox="1"/>
              <p:nvPr/>
            </p:nvSpPr>
            <p:spPr>
              <a:xfrm>
                <a:off x="9357527" y="7092445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국회와의 정책연구모임</a:t>
                </a:r>
              </a:p>
            </p:txBody>
          </p:sp>
          <p:pic>
            <p:nvPicPr>
              <p:cNvPr id="229" name="그래픽 228">
                <a:extLst>
                  <a:ext uri="{FF2B5EF4-FFF2-40B4-BE49-F238E27FC236}">
                    <a16:creationId xmlns:a16="http://schemas.microsoft.com/office/drawing/2014/main" id="{8C1B0E1E-328A-81D8-8624-371858F0D1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p:blipFill>
            <p:spPr>
              <a:xfrm>
                <a:off x="8582584" y="7003785"/>
                <a:ext cx="477420" cy="454319"/>
              </a:xfrm>
              <a:prstGeom prst="rect">
                <a:avLst/>
              </a:prstGeom>
            </p:spPr>
          </p:pic>
        </p:grpSp>
      </p:grpSp>
      <p:grpSp>
        <p:nvGrpSpPr>
          <p:cNvPr id="245" name="그룹 244">
            <a:extLst>
              <a:ext uri="{FF2B5EF4-FFF2-40B4-BE49-F238E27FC236}">
                <a16:creationId xmlns:a16="http://schemas.microsoft.com/office/drawing/2014/main" id="{B9688F37-F18D-6B31-9FD6-140774F73563}"/>
              </a:ext>
            </a:extLst>
          </p:cNvPr>
          <p:cNvGrpSpPr/>
          <p:nvPr/>
        </p:nvGrpSpPr>
        <p:grpSpPr>
          <a:xfrm>
            <a:off x="261258" y="4223657"/>
            <a:ext cx="11684000" cy="2380343"/>
            <a:chOff x="261258" y="9129486"/>
            <a:chExt cx="11684000" cy="2380343"/>
          </a:xfrm>
        </p:grpSpPr>
        <p:sp>
          <p:nvSpPr>
            <p:cNvPr id="138" name="직사각형 137">
              <a:extLst>
                <a:ext uri="{FF2B5EF4-FFF2-40B4-BE49-F238E27FC236}">
                  <a16:creationId xmlns:a16="http://schemas.microsoft.com/office/drawing/2014/main" id="{CB141A79-423E-A0C0-E978-8B9D2934CE34}"/>
                </a:ext>
              </a:extLst>
            </p:cNvPr>
            <p:cNvSpPr/>
            <p:nvPr/>
          </p:nvSpPr>
          <p:spPr>
            <a:xfrm>
              <a:off x="261258" y="9129486"/>
              <a:ext cx="11684000" cy="2380343"/>
            </a:xfrm>
            <a:prstGeom prst="rect">
              <a:avLst/>
            </a:prstGeom>
            <a:solidFill>
              <a:srgbClr val="DCDE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에스코어 드림 3 Light" panose="020B0303030302020204" pitchFamily="34" charset="-127"/>
                <a:ea typeface="에스코어 드림 3 Light" panose="020B0303030302020204" pitchFamily="34" charset="-127"/>
              </a:endParaRPr>
            </a:p>
          </p:txBody>
        </p:sp>
        <p:cxnSp>
          <p:nvCxnSpPr>
            <p:cNvPr id="148" name="직선 연결선 147">
              <a:extLst>
                <a:ext uri="{FF2B5EF4-FFF2-40B4-BE49-F238E27FC236}">
                  <a16:creationId xmlns:a16="http://schemas.microsoft.com/office/drawing/2014/main" id="{27F82A17-A11D-4FD7-013C-E13E3E38A9BB}"/>
                </a:ext>
              </a:extLst>
            </p:cNvPr>
            <p:cNvCxnSpPr>
              <a:cxnSpLocks/>
            </p:cNvCxnSpPr>
            <p:nvPr/>
          </p:nvCxnSpPr>
          <p:spPr>
            <a:xfrm>
              <a:off x="4127807" y="9287329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9" name="직선 연결선 148">
              <a:extLst>
                <a:ext uri="{FF2B5EF4-FFF2-40B4-BE49-F238E27FC236}">
                  <a16:creationId xmlns:a16="http://schemas.microsoft.com/office/drawing/2014/main" id="{B9A3F21A-0425-18D3-7C4C-72C1F1DDD869}"/>
                </a:ext>
              </a:extLst>
            </p:cNvPr>
            <p:cNvCxnSpPr>
              <a:cxnSpLocks/>
            </p:cNvCxnSpPr>
            <p:nvPr/>
          </p:nvCxnSpPr>
          <p:spPr>
            <a:xfrm>
              <a:off x="8064231" y="9287329"/>
              <a:ext cx="0" cy="2083894"/>
            </a:xfrm>
            <a:prstGeom prst="line">
              <a:avLst/>
            </a:prstGeom>
            <a:ln w="28575" cap="rnd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0" name="그룹 239">
              <a:extLst>
                <a:ext uri="{FF2B5EF4-FFF2-40B4-BE49-F238E27FC236}">
                  <a16:creationId xmlns:a16="http://schemas.microsoft.com/office/drawing/2014/main" id="{37C2F4C3-8BBC-6924-F6CB-4683589DA0F4}"/>
                </a:ext>
              </a:extLst>
            </p:cNvPr>
            <p:cNvGrpSpPr/>
            <p:nvPr/>
          </p:nvGrpSpPr>
          <p:grpSpPr>
            <a:xfrm>
              <a:off x="8435868" y="9283918"/>
              <a:ext cx="3215780" cy="2017224"/>
              <a:chOff x="8435868" y="9283918"/>
              <a:chExt cx="3215780" cy="2017224"/>
            </a:xfrm>
          </p:grpSpPr>
          <p:sp>
            <p:nvSpPr>
              <p:cNvPr id="161" name="TextBox 160">
                <a:extLst>
                  <a:ext uri="{FF2B5EF4-FFF2-40B4-BE49-F238E27FC236}">
                    <a16:creationId xmlns:a16="http://schemas.microsoft.com/office/drawing/2014/main" id="{D57F9E55-77A9-BB02-3DA1-1BE67F04A7F8}"/>
                  </a:ext>
                </a:extLst>
              </p:cNvPr>
              <p:cNvSpPr txBox="1"/>
              <p:nvPr/>
            </p:nvSpPr>
            <p:spPr>
              <a:xfrm>
                <a:off x="8517198" y="10182887"/>
                <a:ext cx="3134450" cy="1118255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>
                  <a:spcAft>
                    <a:spcPts val="600"/>
                  </a:spcAft>
                </a:pP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과학기술을 통한 사회문제  해결 방안</a:t>
                </a:r>
                <a:r>
                  <a:rPr lang="en-US" altLang="ko-KR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,</a:t>
                </a:r>
              </a:p>
              <a:p>
                <a:pPr latinLnBrk="0">
                  <a:spcAft>
                    <a:spcPts val="600"/>
                  </a:spcAft>
                </a:pP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국가 과학기술의  비전과 발전전략 제시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3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한림원탁토론회</a:t>
                </a:r>
                <a:r>
                  <a:rPr lang="ko-KR" altLang="en-US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주최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차세대리포트 발간</a:t>
                </a:r>
              </a:p>
            </p:txBody>
          </p:sp>
          <p:sp>
            <p:nvSpPr>
              <p:cNvPr id="152" name="타원 151">
                <a:extLst>
                  <a:ext uri="{FF2B5EF4-FFF2-40B4-BE49-F238E27FC236}">
                    <a16:creationId xmlns:a16="http://schemas.microsoft.com/office/drawing/2014/main" id="{8D685D58-396B-B3BF-A24D-ED1F85B3DF6D}"/>
                  </a:ext>
                </a:extLst>
              </p:cNvPr>
              <p:cNvSpPr/>
              <p:nvPr/>
            </p:nvSpPr>
            <p:spPr>
              <a:xfrm>
                <a:off x="8435868" y="92839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:a16="http://schemas.microsoft.com/office/drawing/2014/main" id="{9AD15646-B6BA-0BB0-D951-937C83BEA09E}"/>
                  </a:ext>
                </a:extLst>
              </p:cNvPr>
              <p:cNvSpPr txBox="1"/>
              <p:nvPr/>
            </p:nvSpPr>
            <p:spPr>
              <a:xfrm>
                <a:off x="9357527" y="9530845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정책연구자문 사업</a:t>
                </a:r>
              </a:p>
            </p:txBody>
          </p:sp>
          <p:pic>
            <p:nvPicPr>
              <p:cNvPr id="219" name="그래픽 218">
                <a:extLst>
                  <a:ext uri="{FF2B5EF4-FFF2-40B4-BE49-F238E27FC236}">
                    <a16:creationId xmlns:a16="http://schemas.microsoft.com/office/drawing/2014/main" id="{83DC905E-81AA-5E74-D37E-F45DD9DE82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p:blipFill>
            <p:spPr>
              <a:xfrm>
                <a:off x="8629602" y="9457259"/>
                <a:ext cx="383385" cy="424171"/>
              </a:xfrm>
              <a:prstGeom prst="rect">
                <a:avLst/>
              </a:prstGeom>
            </p:spPr>
          </p:pic>
        </p:grpSp>
        <p:grpSp>
          <p:nvGrpSpPr>
            <p:cNvPr id="241" name="그룹 240">
              <a:extLst>
                <a:ext uri="{FF2B5EF4-FFF2-40B4-BE49-F238E27FC236}">
                  <a16:creationId xmlns:a16="http://schemas.microsoft.com/office/drawing/2014/main" id="{BA596F67-8FB7-5159-AFB1-749B55A86150}"/>
                </a:ext>
              </a:extLst>
            </p:cNvPr>
            <p:cNvGrpSpPr/>
            <p:nvPr/>
          </p:nvGrpSpPr>
          <p:grpSpPr>
            <a:xfrm>
              <a:off x="4488110" y="9283918"/>
              <a:ext cx="3215780" cy="2079537"/>
              <a:chOff x="4488110" y="9283918"/>
              <a:chExt cx="3215780" cy="2079537"/>
            </a:xfrm>
          </p:grpSpPr>
          <p:sp>
            <p:nvSpPr>
              <p:cNvPr id="155" name="타원 154">
                <a:extLst>
                  <a:ext uri="{FF2B5EF4-FFF2-40B4-BE49-F238E27FC236}">
                    <a16:creationId xmlns:a16="http://schemas.microsoft.com/office/drawing/2014/main" id="{DCA3CAA5-AA71-B095-10D3-4597177E1A9F}"/>
                  </a:ext>
                </a:extLst>
              </p:cNvPr>
              <p:cNvSpPr/>
              <p:nvPr/>
            </p:nvSpPr>
            <p:spPr>
              <a:xfrm>
                <a:off x="4488110" y="92839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:a16="http://schemas.microsoft.com/office/drawing/2014/main" id="{77482CF8-6643-26D2-02D6-7E9F68CE56B2}"/>
                  </a:ext>
                </a:extLst>
              </p:cNvPr>
              <p:cNvSpPr txBox="1"/>
              <p:nvPr/>
            </p:nvSpPr>
            <p:spPr>
              <a:xfrm>
                <a:off x="4569440" y="10255459"/>
                <a:ext cx="3134450" cy="1107996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S-Oil </a:t>
                </a:r>
                <a:r>
                  <a:rPr lang="ko-KR" altLang="en-US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차세대과학자상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The </a:t>
                </a:r>
                <a:r>
                  <a:rPr lang="en-US" altLang="ko-KR" sz="1300" spc="-3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Letten</a:t>
                </a: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Prize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Breakthrough Prize</a:t>
                </a:r>
              </a:p>
              <a:p>
                <a:pPr marL="190500" indent="-190500" defTabSz="457200" fontAlgn="base" latinLnBrk="0">
                  <a:spcAft>
                    <a:spcPts val="8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Wolf Prize </a:t>
                </a:r>
                <a:r>
                  <a:rPr lang="ko-KR" altLang="en-US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등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:a16="http://schemas.microsoft.com/office/drawing/2014/main" id="{44921FE3-B38A-D81D-FAC8-E538D4CE25BF}"/>
                  </a:ext>
                </a:extLst>
              </p:cNvPr>
              <p:cNvSpPr txBox="1"/>
              <p:nvPr/>
            </p:nvSpPr>
            <p:spPr>
              <a:xfrm>
                <a:off x="5409769" y="9530845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시상사업 후보자 추천</a:t>
                </a:r>
              </a:p>
            </p:txBody>
          </p:sp>
          <p:pic>
            <p:nvPicPr>
              <p:cNvPr id="221" name="그래픽 220">
                <a:extLst>
                  <a:ext uri="{FF2B5EF4-FFF2-40B4-BE49-F238E27FC236}">
                    <a16:creationId xmlns:a16="http://schemas.microsoft.com/office/drawing/2014/main" id="{CDACA2F3-F0A1-D38D-F7F8-E45C7AB46D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>
                <a:extLst>
                  <a:ext uri="{96DAC541-7B7A-43D3-8B79-37D633B846F1}">
                    <asvg:svgBlip xmlns:asvg="http://schemas.microsoft.com/office/drawing/2016/SVG/main" r:embed="rId22"/>
                  </a:ext>
                </a:extLst>
              </a:blip>
              <a:stretch>
                <a:fillRect/>
              </a:stretch>
            </p:blipFill>
            <p:spPr>
              <a:xfrm>
                <a:off x="4683996" y="9416623"/>
                <a:ext cx="379081" cy="505442"/>
              </a:xfrm>
              <a:prstGeom prst="rect">
                <a:avLst/>
              </a:prstGeom>
            </p:spPr>
          </p:pic>
        </p:grpSp>
        <p:grpSp>
          <p:nvGrpSpPr>
            <p:cNvPr id="238" name="그룹 237">
              <a:extLst>
                <a:ext uri="{FF2B5EF4-FFF2-40B4-BE49-F238E27FC236}">
                  <a16:creationId xmlns:a16="http://schemas.microsoft.com/office/drawing/2014/main" id="{1AA95925-0485-5C0B-D8BA-9062438C9762}"/>
                </a:ext>
              </a:extLst>
            </p:cNvPr>
            <p:cNvGrpSpPr/>
            <p:nvPr/>
          </p:nvGrpSpPr>
          <p:grpSpPr>
            <a:xfrm>
              <a:off x="564630" y="9283918"/>
              <a:ext cx="3215780" cy="2089038"/>
              <a:chOff x="564630" y="9283918"/>
              <a:chExt cx="3215780" cy="2089038"/>
            </a:xfrm>
          </p:grpSpPr>
          <p:sp>
            <p:nvSpPr>
              <p:cNvPr id="158" name="타원 157">
                <a:extLst>
                  <a:ext uri="{FF2B5EF4-FFF2-40B4-BE49-F238E27FC236}">
                    <a16:creationId xmlns:a16="http://schemas.microsoft.com/office/drawing/2014/main" id="{C83BD651-E636-E6B0-D3EA-9088E8DA33EC}"/>
                  </a:ext>
                </a:extLst>
              </p:cNvPr>
              <p:cNvSpPr/>
              <p:nvPr/>
            </p:nvSpPr>
            <p:spPr>
              <a:xfrm>
                <a:off x="564630" y="9283918"/>
                <a:ext cx="770853" cy="77085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에스코어 드림 3 Light" panose="020B0303030302020204" pitchFamily="34" charset="-127"/>
                  <a:ea typeface="에스코어 드림 3 Light" panose="020B0303030302020204" pitchFamily="34" charset="-127"/>
                </a:endParaRPr>
              </a:p>
            </p:txBody>
          </p:sp>
          <p:sp>
            <p:nvSpPr>
              <p:cNvPr id="159" name="TextBox 158">
                <a:extLst>
                  <a:ext uri="{FF2B5EF4-FFF2-40B4-BE49-F238E27FC236}">
                    <a16:creationId xmlns:a16="http://schemas.microsoft.com/office/drawing/2014/main" id="{24760C38-E259-E432-DB79-7973774788F6}"/>
                  </a:ext>
                </a:extLst>
              </p:cNvPr>
              <p:cNvSpPr txBox="1"/>
              <p:nvPr/>
            </p:nvSpPr>
            <p:spPr>
              <a:xfrm>
                <a:off x="645960" y="10182887"/>
                <a:ext cx="3134450" cy="119006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>
                  <a:spcAft>
                    <a:spcPts val="600"/>
                  </a:spcAft>
                </a:pP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한국 대표 </a:t>
                </a:r>
                <a:r>
                  <a:rPr lang="ko-KR" altLang="en-US" sz="1500" spc="-20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젊은과학자의</a:t>
                </a: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 참석을 요하는 국제회의 파견 및 </a:t>
                </a:r>
                <a:r>
                  <a:rPr lang="ko-KR" altLang="en-US" sz="1500" spc="-20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참석비</a:t>
                </a:r>
                <a:r>
                  <a:rPr lang="ko-KR" altLang="en-US" sz="1500" spc="-20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262A32"/>
                    </a:solidFill>
                    <a:latin typeface="에스코어 드림 5 Medium" panose="020B0503030302020204" pitchFamily="34" charset="-127"/>
                    <a:ea typeface="에스코어 드림 5 Medium" panose="020B0503030302020204" pitchFamily="34" charset="-127"/>
                  </a:rPr>
                  <a:t> 지원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GYA Conference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en-US" altLang="ko-KR" sz="1300" spc="-3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Science20</a:t>
                </a:r>
              </a:p>
              <a:p>
                <a:pPr marL="190500" indent="-190500" defTabSz="457200" fontAlgn="base" latinLnBrk="0">
                  <a:spcAft>
                    <a:spcPts val="200"/>
                  </a:spcAft>
                  <a:buSzPct val="110000"/>
                  <a:buBlip>
                    <a:blip r:embed="rId6"/>
                  </a:buBlip>
                </a:pPr>
                <a:r>
                  <a:rPr lang="ko-KR" altLang="en-US" sz="1300" spc="-70" dirty="0" err="1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해외한림원</a:t>
                </a:r>
                <a:r>
                  <a:rPr lang="ko-KR" altLang="en-US" sz="1300" spc="-7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75B65"/>
                    </a:solidFill>
                    <a:latin typeface="원신한 Light" panose="020B0303000000000000" pitchFamily="50" charset="-127"/>
                    <a:ea typeface="원신한 Light" panose="020B0303000000000000" pitchFamily="50" charset="-127"/>
                  </a:rPr>
                  <a:t> 주관 각종 회의 등</a:t>
                </a:r>
              </a:p>
            </p:txBody>
          </p:sp>
          <p:sp>
            <p:nvSpPr>
              <p:cNvPr id="160" name="TextBox 159">
                <a:extLst>
                  <a:ext uri="{FF2B5EF4-FFF2-40B4-BE49-F238E27FC236}">
                    <a16:creationId xmlns:a16="http://schemas.microsoft.com/office/drawing/2014/main" id="{CADEA57C-C05D-9E63-B930-8426609CE7BC}"/>
                  </a:ext>
                </a:extLst>
              </p:cNvPr>
              <p:cNvSpPr txBox="1"/>
              <p:nvPr/>
            </p:nvSpPr>
            <p:spPr>
              <a:xfrm>
                <a:off x="1486289" y="9530845"/>
                <a:ext cx="2294121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ctr" anchorCtr="0">
                <a:spAutoFit/>
              </a:bodyPr>
              <a:lstStyle>
                <a:defPPr>
                  <a:defRPr lang="ko-KR"/>
                </a:defPPr>
                <a:lvl1pPr>
                  <a:defRPr sz="120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나눔스퀘어 ExtraBold" panose="020B0600000101010101" pitchFamily="50" charset="-127"/>
                    <a:ea typeface="나눔스퀘어 ExtraBold" panose="020B0600000101010101" pitchFamily="50" charset="-127"/>
                  </a:defRPr>
                </a:lvl1pPr>
              </a:lstStyle>
              <a:p>
                <a:pPr latinLnBrk="0"/>
                <a:r>
                  <a:rPr lang="ko-KR" altLang="en-US" sz="1800" spc="-150" dirty="0">
                    <a:ln>
                      <a:solidFill>
                        <a:schemeClr val="bg1">
                          <a:lumMod val="85000"/>
                          <a:alpha val="0"/>
                        </a:schemeClr>
                      </a:solidFill>
                    </a:ln>
                    <a:solidFill>
                      <a:srgbClr val="5AA70D"/>
                    </a:solidFill>
                    <a:latin typeface="에스코어 드림 7 ExtraBold" panose="020B0803030302020204" pitchFamily="34" charset="-127"/>
                    <a:ea typeface="에스코어 드림 7 ExtraBold" panose="020B0803030302020204" pitchFamily="34" charset="-127"/>
                  </a:rPr>
                  <a:t>국제회의 참석</a:t>
                </a:r>
              </a:p>
            </p:txBody>
          </p:sp>
          <p:pic>
            <p:nvPicPr>
              <p:cNvPr id="225" name="그래픽 224">
                <a:extLst>
                  <a:ext uri="{FF2B5EF4-FFF2-40B4-BE49-F238E27FC236}">
                    <a16:creationId xmlns:a16="http://schemas.microsoft.com/office/drawing/2014/main" id="{60CFFEE6-D8F5-AA97-0680-CE9666CF7A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3">
                <a:extLst>
                  <a:ext uri="{96DAC541-7B7A-43D3-8B79-37D633B846F1}">
                    <asvg:svgBlip xmlns:asvg="http://schemas.microsoft.com/office/drawing/2016/SVG/main" r:embed="rId24"/>
                  </a:ext>
                </a:extLst>
              </a:blip>
              <a:stretch>
                <a:fillRect/>
              </a:stretch>
            </p:blipFill>
            <p:spPr>
              <a:xfrm>
                <a:off x="711931" y="9431219"/>
                <a:ext cx="476250" cy="47625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5068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44000" decel="46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4.79167E-6 3.33333E-6 L 0.11067 3.33333E-6 " pathEditMode="relative" rAng="0" ptsTypes="AA">
                                      <p:cBhvr>
                                        <p:cTn id="12" dur="5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1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10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44B9368-5D12-AFFB-AA41-E30EB5AD49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13174</TotalTime>
  <Words>801</Words>
  <Application>Microsoft Office PowerPoint</Application>
  <PresentationFormat>와이드스크린</PresentationFormat>
  <Paragraphs>216</Paragraphs>
  <Slides>14</Slides>
  <Notes>14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  <vt:variant>
        <vt:lpstr>재구성한 쇼</vt:lpstr>
      </vt:variant>
      <vt:variant>
        <vt:i4>7</vt:i4>
      </vt:variant>
    </vt:vector>
  </HeadingPairs>
  <TitlesOfParts>
    <vt:vector size="28" baseType="lpstr">
      <vt:lpstr>맑은 고딕</vt:lpstr>
      <vt:lpstr>에스코어 드림 3 Light</vt:lpstr>
      <vt:lpstr>에스코어 드림 5 Medium</vt:lpstr>
      <vt:lpstr>에스코어 드림 7 ExtraBold</vt:lpstr>
      <vt:lpstr>원신한 Light</vt:lpstr>
      <vt:lpstr>Arial</vt:lpstr>
      <vt:lpstr>Office 테마</vt:lpstr>
      <vt:lpstr>PowerPoint 프레젠테이션</vt:lpstr>
      <vt:lpstr>연 혁</vt:lpstr>
      <vt:lpstr>회원</vt:lpstr>
      <vt:lpstr>학부별 정원</vt:lpstr>
      <vt:lpstr>회원 분류</vt:lpstr>
      <vt:lpstr>운영위원회(2021-2023)</vt:lpstr>
      <vt:lpstr>운영위원회(2021-2023)</vt:lpstr>
      <vt:lpstr>운영위원회(2021-2023)</vt:lpstr>
      <vt:lpstr>비전</vt:lpstr>
      <vt:lpstr>활동목표</vt:lpstr>
      <vt:lpstr>2022년도 사업실적</vt:lpstr>
      <vt:lpstr>2022년도 사업실적</vt:lpstr>
      <vt:lpstr>2023년도 Y-KAST 사업계획</vt:lpstr>
      <vt:lpstr>PowerPoint 프레젠테이션</vt:lpstr>
      <vt:lpstr>스웨덴</vt:lpstr>
      <vt:lpstr>GYA</vt:lpstr>
      <vt:lpstr>미국</vt:lpstr>
      <vt:lpstr>일본</vt:lpstr>
      <vt:lpstr>이스라엘</vt:lpstr>
      <vt:lpstr>YST 2017</vt:lpstr>
      <vt:lpstr>정책관련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메인 타이틀</dc:title>
  <dc:creator>user</dc:creator>
  <cp:lastModifiedBy>choi jung</cp:lastModifiedBy>
  <cp:revision>179</cp:revision>
  <dcterms:created xsi:type="dcterms:W3CDTF">2019-06-12T00:38:06Z</dcterms:created>
  <dcterms:modified xsi:type="dcterms:W3CDTF">2022-12-12T07:42:23Z</dcterms:modified>
</cp:coreProperties>
</file>